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1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87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4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207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92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04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27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400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0523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74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082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503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350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191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C11392-2EDE-48D1-BC32-DECA49F9B7CF}" type="datetimeFigureOut">
              <a:rPr lang="en-US" smtClean="0"/>
              <a:t>6/26/2024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28FF53-7C5E-4F38-9C78-545821077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7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3EC7C-5C98-335D-658A-CEBADD192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461247"/>
            <a:ext cx="6815669" cy="3083859"/>
          </a:xfrm>
        </p:spPr>
        <p:txBody>
          <a:bodyPr/>
          <a:lstStyle/>
          <a:p>
            <a:pPr marL="0" marR="0" indent="-1270" algn="ctr">
              <a:spcBef>
                <a:spcPts val="0"/>
              </a:spcBef>
              <a:spcAft>
                <a:spcPts val="0"/>
              </a:spcAft>
              <a:tabLst>
                <a:tab pos="-1080135" algn="l"/>
                <a:tab pos="-990600" algn="l"/>
                <a:tab pos="-91440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2023 -1 -RO01-KA121-SCH-000119863 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RO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FB218-AB60-31B7-2E18-F35BF7E77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739156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februarie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  <a:endParaRPr lang="en-US" dirty="0"/>
          </a:p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o-RO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</a:t>
            </a:r>
            <a:r>
              <a:rPr lang="ro-RO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Înv. Preșc.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Tudor Elena-Luiza</a:t>
            </a:r>
            <a:endParaRPr lang="ro-RO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Grădinița nr. 2 Doicești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F3505F-40D9-1086-7767-6CBBFB546F8D}"/>
              </a:ext>
            </a:extLst>
          </p:cNvPr>
          <p:cNvSpPr txBox="1">
            <a:spLocks/>
          </p:cNvSpPr>
          <p:nvPr/>
        </p:nvSpPr>
        <p:spPr>
          <a:xfrm>
            <a:off x="5431645" y="1598444"/>
            <a:ext cx="2386452" cy="90212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-1270">
              <a:spcBef>
                <a:spcPts val="0"/>
              </a:spcBef>
              <a:tabLst>
                <a:tab pos="-1080135" algn="l"/>
                <a:tab pos="-990600" algn="l"/>
                <a:tab pos="-914400" algn="l"/>
              </a:tabLs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o-RO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Despre Erasmus+">
            <a:extLst>
              <a:ext uri="{FF2B5EF4-FFF2-40B4-BE49-F238E27FC236}">
                <a16:creationId xmlns:a16="http://schemas.microsoft.com/office/drawing/2014/main" id="{EC685CEE-4DEB-2184-4349-FBE816687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707" y="1713908"/>
            <a:ext cx="4550585" cy="13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133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C7FFF-5DF6-9F05-126B-9183DB3CC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670" y="1306605"/>
            <a:ext cx="9823596" cy="1272223"/>
          </a:xfrm>
        </p:spPr>
        <p:txBody>
          <a:bodyPr>
            <a:normAutofit fontScale="90000"/>
          </a:bodyPr>
          <a:lstStyle/>
          <a:p>
            <a:b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Ziua I</a:t>
            </a:r>
            <a:b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Deschiderea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cursului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Prezentare personală prin rostirea unui adjectiv reprezentativ care să înceapă cu inițiala  prenumelui fiecărui participant. </a:t>
            </a:r>
            <a:b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Metoda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Carusel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Contribuția, așteptări și temeri cu privire la curs.</a:t>
            </a:r>
            <a:b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Realizarea profilului participanților la curs prin prezentarea celor mai importante trei valori personale.</a:t>
            </a:r>
            <a:b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b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b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7741D8-01CC-8596-C8EE-7239D4EFF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42" y="2687955"/>
            <a:ext cx="2331946" cy="30989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2E55C0-A9C7-0E7A-2378-41B643A55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941" y="2724541"/>
            <a:ext cx="4048118" cy="30360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EAA714-3599-24AB-C421-80C348ED2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27724" y="2687955"/>
            <a:ext cx="2331946" cy="31092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621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F9CFFF-B413-B0B5-991E-B3B8CFFA79DA}"/>
              </a:ext>
            </a:extLst>
          </p:cNvPr>
          <p:cNvSpPr txBox="1"/>
          <p:nvPr/>
        </p:nvSpPr>
        <p:spPr>
          <a:xfrm>
            <a:off x="4751294" y="559734"/>
            <a:ext cx="2689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Ziua a II -a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6A51A2-A0F9-B58F-CFD1-B5856EB8E5D0}"/>
              </a:ext>
            </a:extLst>
          </p:cNvPr>
          <p:cNvSpPr txBox="1"/>
          <p:nvPr/>
        </p:nvSpPr>
        <p:spPr>
          <a:xfrm>
            <a:off x="726141" y="1267620"/>
            <a:ext cx="10470775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Educația emoțională realizată prin educație non-formală.</a:t>
            </a: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Realizarea jocului  </a:t>
            </a:r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D.I.E. – 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Descriere (Observare)</a:t>
            </a:r>
            <a:endParaRPr lang="ro-RO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Interpretare (Despre ce a fost observat)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Evaluare (Ce cred cu privire la ce a fost observat)</a:t>
            </a: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1600">
                <a:latin typeface="Times New Roman" panose="02020603050405020304" pitchFamily="18" charset="0"/>
                <a:cs typeface="Times New Roman" panose="02020603050405020304" pitchFamily="18" charset="0"/>
              </a:rPr>
              <a:t>Realizarea unor puzzle-uri 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privire la </a:t>
            </a:r>
          </a:p>
          <a:p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principiile educației incluzive.</a:t>
            </a:r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2A1CE3-AD44-86DA-46AD-10BF30E3C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61" y="2680447"/>
            <a:ext cx="2838553" cy="31735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ED5D4C-AC75-8D47-8630-10CEF0882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173" y="1977600"/>
            <a:ext cx="2531459" cy="19086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D103A7-4920-42EE-DA0F-BB96A0ED3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569" y="3382948"/>
            <a:ext cx="1973254" cy="26310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07D0DC-3880-8374-D7B0-226DD3D39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077" y="4115359"/>
            <a:ext cx="2531459" cy="189859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DDB8E7-5B69-1CB2-6308-770AB689CB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3568" y="3382948"/>
            <a:ext cx="1973254" cy="26310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7533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C52CAC-7D2F-6D50-05E2-FE6AC8BD8D7C}"/>
              </a:ext>
            </a:extLst>
          </p:cNvPr>
          <p:cNvSpPr txBox="1"/>
          <p:nvPr/>
        </p:nvSpPr>
        <p:spPr>
          <a:xfrm>
            <a:off x="851647" y="915512"/>
            <a:ext cx="106231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Inteligența emoțională și modalități</a:t>
            </a: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de dezvoltare a acesteia:</a:t>
            </a: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Stima de sine și metode de dezvoltare a acesteia:</a:t>
            </a: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B94912-D369-4C11-A350-7EEA3A928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215" y="1012795"/>
            <a:ext cx="2948388" cy="2240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B2B0DC-DCE7-2707-3877-0E0664CBE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218" y="1695171"/>
            <a:ext cx="3454926" cy="2701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5960EB-DAD1-1A32-D26E-748ACE29C7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640" y="2451847"/>
            <a:ext cx="1523713" cy="27016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DE0E50-42C7-3A61-4199-B093A02F8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9729" y="3350087"/>
            <a:ext cx="3765359" cy="2784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14748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CC2E43-294B-C2E6-EBF1-22F41F9A7275}"/>
              </a:ext>
            </a:extLst>
          </p:cNvPr>
          <p:cNvSpPr txBox="1"/>
          <p:nvPr/>
        </p:nvSpPr>
        <p:spPr>
          <a:xfrm>
            <a:off x="575557" y="502763"/>
            <a:ext cx="11464043" cy="864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instituției și a țării</a:t>
            </a:r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Școala Gimnazială nr. 3 Doicești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Asociația Sportivă Italiană ASD</a:t>
            </a:r>
          </a:p>
          <a:p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Asociația Sportivă Italiană ASD</a:t>
            </a:r>
          </a:p>
          <a:p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</a:t>
            </a:r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Școala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Smaranda G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iorghiu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Târgoviște                      Școala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Smaranda Dumitru Roman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Vizurești         Școala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Gimnazială Ulmi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</a:t>
            </a:r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96344A-DED2-2CC8-C969-B493D2DF4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078" y="932890"/>
            <a:ext cx="3328146" cy="24961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241A3F-8925-C5F6-B2D5-DEBD77825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00" y="1202944"/>
            <a:ext cx="2800450" cy="2100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C7BF9A-0E33-654C-F733-C83F94836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00" y="4145908"/>
            <a:ext cx="2556672" cy="1917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2B5368-42A8-7778-9D6F-3ACB0FF2D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699" y="4064014"/>
            <a:ext cx="2715390" cy="2036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386AFF-CE39-5EC4-5D34-01D3AC199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598" y="1122262"/>
            <a:ext cx="3328147" cy="2496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C30FA3-A4E3-02AB-B0CD-310786DC4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541" y="3914557"/>
            <a:ext cx="1728676" cy="229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92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1212F6-71E2-6F77-333F-4660B22E1A95}"/>
              </a:ext>
            </a:extLst>
          </p:cNvPr>
          <p:cNvSpPr txBox="1"/>
          <p:nvPr/>
        </p:nvSpPr>
        <p:spPr>
          <a:xfrm>
            <a:off x="528918" y="703729"/>
            <a:ext cx="111162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Interculturalitate</a:t>
            </a: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9DF930-64B3-53EE-8AD6-CD0E6C026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16" y="1710356"/>
            <a:ext cx="3878884" cy="29188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6DA6E3-91CF-6B97-88E0-FEAC5A770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436" y="1445898"/>
            <a:ext cx="3190830" cy="4240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7EA319-B97F-1EEE-99D0-D8E433302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367" y="1089551"/>
            <a:ext cx="3143624" cy="2357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02D217-2CD7-DD1C-FD35-C15CC4CA55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13" y="3711387"/>
            <a:ext cx="3257178" cy="2442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32587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F853FC-F095-4555-418D-F3F829E06F0F}"/>
              </a:ext>
            </a:extLst>
          </p:cNvPr>
          <p:cNvSpPr txBox="1"/>
          <p:nvPr/>
        </p:nvSpPr>
        <p:spPr>
          <a:xfrm>
            <a:off x="1150969" y="900953"/>
            <a:ext cx="10314890" cy="855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III-a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Ce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creativitatea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Explozia stelara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metodă de stimulare a creativității</a:t>
            </a:r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Reprezintă o metodă centrată pe generarea de întrebări într-un mod sistematic pentru</a:t>
            </a:r>
          </a:p>
          <a:p>
            <a:r>
              <a:rPr lang="ro-RO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găsi soluții cât mai potrivite cu privire la o problemă existentă.</a:t>
            </a:r>
          </a:p>
          <a:p>
            <a:r>
              <a:rPr lang="ro-RO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Ajută la înțelegerea tuturor aspectelor problemei și asigură o viziune de ansamblu asupra acesteia.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DB3597-8925-1771-4931-FB2D7EAAD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581" y="1909396"/>
            <a:ext cx="5844793" cy="1981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73D9CC-EDDB-12BD-F523-4D5F7FC7E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457" y="1317810"/>
            <a:ext cx="2583664" cy="4580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3037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e înseamnă un profesor bun în viziunea elevilor">
            <a:extLst>
              <a:ext uri="{FF2B5EF4-FFF2-40B4-BE49-F238E27FC236}">
                <a16:creationId xmlns:a16="http://schemas.microsoft.com/office/drawing/2014/main" id="{7FE0459E-71F6-37BE-2E9B-478F4879A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0992" y="680720"/>
            <a:ext cx="10727727" cy="564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7C26F00-1D49-2923-DC99-06FBD5DEF78B}"/>
              </a:ext>
            </a:extLst>
          </p:cNvPr>
          <p:cNvSpPr/>
          <p:nvPr/>
        </p:nvSpPr>
        <p:spPr>
          <a:xfrm>
            <a:off x="4747260" y="3686810"/>
            <a:ext cx="6314437" cy="25374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E826D6-B582-38E4-6A7F-F467367ABF56}"/>
              </a:ext>
            </a:extLst>
          </p:cNvPr>
          <p:cNvSpPr txBox="1"/>
          <p:nvPr/>
        </p:nvSpPr>
        <p:spPr>
          <a:xfrm flipH="1">
            <a:off x="4825999" y="3124201"/>
            <a:ext cx="5709919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Devii un profesor informat;</a:t>
            </a:r>
          </a:p>
          <a:p>
            <a:pPr marL="342900" indent="-342900">
              <a:buAutoNum type="arabicPeriod"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Relaționezi cu alți profesori;</a:t>
            </a:r>
          </a:p>
          <a:p>
            <a:pPr marL="342900" indent="-342900">
              <a:buAutoNum type="arabicPeriod"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Cauți mereu idei noi;</a:t>
            </a:r>
          </a:p>
          <a:p>
            <a:pPr marL="342900" indent="-342900">
              <a:buAutoNum type="arabicPeriod"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Împărtășești celorlalți ceea ce ai învățat;</a:t>
            </a:r>
          </a:p>
          <a:p>
            <a:pPr marL="342900" indent="-342900">
              <a:buAutoNum type="arabicPeriod"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Îndepărtezi barierele care stau în calea gândirii creative;</a:t>
            </a:r>
          </a:p>
          <a:p>
            <a:pPr marL="342900" indent="-342900">
              <a:buAutoNum type="arabicPeriod"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Practicarea creativității;</a:t>
            </a:r>
          </a:p>
          <a:p>
            <a:pPr marL="342900" indent="-342900">
              <a:buAutoNum type="arabicPeriod"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Pornește în a experimenta noi metode de predare.</a:t>
            </a:r>
          </a:p>
          <a:p>
            <a:pPr marL="342900" indent="-342900">
              <a:buAutoNum type="arabicPeriod"/>
            </a:pP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Fă din creativitate un </a:t>
            </a:r>
            <a:r>
              <a:rPr lang="ro-RO" b="1">
                <a:latin typeface="Times New Roman" panose="02020603050405020304" pitchFamily="18" charset="0"/>
                <a:cs typeface="Times New Roman" panose="02020603050405020304" pitchFamily="18" charset="0"/>
              </a:rPr>
              <a:t>scop zilnic.</a:t>
            </a:r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Omul din spatele unui profesor. Armonia pofesor-profesor">
            <a:extLst>
              <a:ext uri="{FF2B5EF4-FFF2-40B4-BE49-F238E27FC236}">
                <a16:creationId xmlns:a16="http://schemas.microsoft.com/office/drawing/2014/main" id="{97F42278-B192-5D1F-A8B4-918B406358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4" descr="Omul din spatele unui profesor. Armonia pofesor-profesor">
            <a:extLst>
              <a:ext uri="{FF2B5EF4-FFF2-40B4-BE49-F238E27FC236}">
                <a16:creationId xmlns:a16="http://schemas.microsoft.com/office/drawing/2014/main" id="{1834B76F-182C-1AE6-66F0-4EA7AE9922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6" descr="omul din spatele unui profesor">
            <a:extLst>
              <a:ext uri="{FF2B5EF4-FFF2-40B4-BE49-F238E27FC236}">
                <a16:creationId xmlns:a16="http://schemas.microsoft.com/office/drawing/2014/main" id="{CD6F7763-3547-0227-A870-53A9C28D9C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09518" y="3733799"/>
            <a:ext cx="3586481" cy="358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47E214-2300-58DE-B0EB-579CD22B1778}"/>
              </a:ext>
            </a:extLst>
          </p:cNvPr>
          <p:cNvSpPr txBox="1"/>
          <p:nvPr/>
        </p:nvSpPr>
        <p:spPr>
          <a:xfrm>
            <a:off x="5080000" y="904240"/>
            <a:ext cx="501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>
                <a:latin typeface="Times New Roman" panose="02020603050405020304" pitchFamily="18" charset="0"/>
                <a:cs typeface="Times New Roman" panose="02020603050405020304" pitchFamily="18" charset="0"/>
              </a:rPr>
              <a:t>Opt pași pentru a deveni un profesor mai creativ:</a:t>
            </a:r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439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93F48F-33B3-D6F5-95B0-DC5F275F0C8A}"/>
              </a:ext>
            </a:extLst>
          </p:cNvPr>
          <p:cNvSpPr txBox="1"/>
          <p:nvPr/>
        </p:nvSpPr>
        <p:spPr>
          <a:xfrm>
            <a:off x="1021977" y="918883"/>
            <a:ext cx="10067364" cy="1163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Ziua a IV-a</a:t>
            </a:r>
          </a:p>
          <a:p>
            <a:pPr algn="ctr"/>
            <a:r>
              <a:rPr lang="ro-RO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Competențe cheie necesare în realizarea unui proces educațional de calitate</a:t>
            </a:r>
          </a:p>
          <a:p>
            <a:endParaRPr lang="ro-RO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Competențe de alfabetizare;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Multilingvism;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Competențe matematice și competențe în științe, tehnologie și inginerie;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Competențe digitale;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Competențe sociale,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personale și de a învăța să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înveți;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Competențe de cetățenie;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Competențe antreprenoriale;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Competențe de</a:t>
            </a:r>
          </a:p>
          <a:p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conștientizare culturală.</a:t>
            </a: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DF380F-E6E4-CD6D-D267-EEE8260BD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232" y="2253158"/>
            <a:ext cx="2633102" cy="25668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D7A099-85C6-AC69-FF6A-70AE3FCC6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677" y="3218329"/>
            <a:ext cx="4609957" cy="2600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9713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71A1C6-B7F0-6133-F39A-8B232D9FA68F}"/>
              </a:ext>
            </a:extLst>
          </p:cNvPr>
          <p:cNvSpPr txBox="1"/>
          <p:nvPr/>
        </p:nvSpPr>
        <p:spPr>
          <a:xfrm>
            <a:off x="1237129" y="999565"/>
            <a:ext cx="9771529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ția – cum construim motivația intrinsecă în rândul elevilor, dorința de a învăța</a:t>
            </a: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Atragerea copiilor în activitate prin metode, tehnici, instrumente interactive;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Introducem jocul în învățare;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Explicarea clară a relației cauză-efect între ceea ce elevii învață și viața reală;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Nu aplica pedeapsa sau frica de pedeapsă ca motivație;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Discurs pozitiv;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Ai grijă ca fiecare elev să se simtă capabil;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Să fii educat este o alegere;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Acordă responsabilități;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Explică faptul că există un scop important - de ce învață?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Stimulează curiozitatea și creativitatea;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Ajută elevii să aibă încredere în ei pentru a reuși;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Vorbește despre motivație și despăre experiența personală.</a:t>
            </a:r>
          </a:p>
          <a:p>
            <a:r>
              <a:rPr lang="ro-RO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- Împărtășește scurte povești.</a:t>
            </a: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7924E1-D27F-078C-A0A0-0FA02C379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42" y="1529202"/>
            <a:ext cx="2819644" cy="3711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912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2E285F-2ED9-C8FF-91CB-D95EE838230C}"/>
              </a:ext>
            </a:extLst>
          </p:cNvPr>
          <p:cNvSpPr txBox="1"/>
          <p:nvPr/>
        </p:nvSpPr>
        <p:spPr>
          <a:xfrm>
            <a:off x="627528" y="896470"/>
            <a:ext cx="1077557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Creativitatea și motivația intrinsecă</a:t>
            </a: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Motivația intrinsecă </a:t>
            </a:r>
            <a:r>
              <a:rPr lang="ro-RO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 importantă pentru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reuși iar motivația extrinsecă </a:t>
            </a:r>
            <a:r>
              <a:rPr lang="ro-RO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conduce la distrugerea </a:t>
            </a:r>
            <a:r>
              <a:rPr lang="ro-RO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creativității dar motivatorii externi care întăresc motivația intrinsecă pot fi extrem de folositori!</a:t>
            </a: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6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BF3593-F385-696A-B08D-2486F137D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447" y="2922494"/>
            <a:ext cx="3861737" cy="2716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0FAA04-D3BB-23BF-CAB3-34411983D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926" y="2603126"/>
            <a:ext cx="1851697" cy="2971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Stickere citate motivationale - Never give up - 66x66 cm">
            <a:extLst>
              <a:ext uri="{FF2B5EF4-FFF2-40B4-BE49-F238E27FC236}">
                <a16:creationId xmlns:a16="http://schemas.microsoft.com/office/drawing/2014/main" id="{C70E01E1-0355-528F-828B-B742F9FCEB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844" y="2838338"/>
            <a:ext cx="2221230" cy="2221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0402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19E6537-06E2-AC70-BFA9-56108DB21BC1}"/>
              </a:ext>
            </a:extLst>
          </p:cNvPr>
          <p:cNvSpPr txBox="1"/>
          <p:nvPr/>
        </p:nvSpPr>
        <p:spPr>
          <a:xfrm>
            <a:off x="797860" y="887505"/>
            <a:ext cx="10533528" cy="105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Ziua a V-a</a:t>
            </a:r>
          </a:p>
          <a:p>
            <a:pPr algn="ctr"/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Diseminare sau răspândirea informației</a:t>
            </a:r>
          </a:p>
          <a:p>
            <a:pPr algn="ctr"/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Diseminare 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cadrul activității la clasă a metodei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“DIXIT”</a:t>
            </a: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Vizibilitate: 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nivelul grădiniței;</a:t>
            </a:r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Ce? –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ărților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Dixit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–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dezvoltarea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creativit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ății copiilor;</a:t>
            </a: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 cine? – 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preșcolarii grupei mici;</a:t>
            </a: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Cum? – 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crearea unei povești scurte pe baza imaginilor descoperite.</a:t>
            </a: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Când? – 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data de 28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februarie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în cadrul activității Domeniul Limbă și 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Comunicare;</a:t>
            </a:r>
          </a:p>
          <a:p>
            <a:r>
              <a:rPr lang="ro-RO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 evaluăm? –</a:t>
            </a:r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feed-back primit din partea copiilor.</a:t>
            </a:r>
          </a:p>
          <a:p>
            <a:endParaRPr lang="ro-RO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Dsfășurarea activității: Copiii urmăresc un traseu la finalul căruia descoperă o </a:t>
            </a:r>
          </a:p>
          <a:p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cutie fermecată. Cu ajutorul unei baghete magice și a formulei potrivite cutia este </a:t>
            </a:r>
          </a:p>
          <a:p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deschisă și descoperă în interior imagini ce au legătură cu anotimpul primăvara dar</a:t>
            </a:r>
          </a:p>
          <a:p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 cu evenimentul pe care îl sărbătorim pe data de 8 martie. Copiii primesc imaginile</a:t>
            </a:r>
          </a:p>
          <a:p>
            <a:r>
              <a:rPr lang="ro-RO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 sunt anunțați de faptul că astăzi ne transformăm în autori și împreună vom realiza prima noastră poveste. </a:t>
            </a:r>
          </a:p>
          <a:p>
            <a:endParaRPr lang="ro-RO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60DA57-5CD0-B7EE-5379-1A0500983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569" y="1196788"/>
            <a:ext cx="2516819" cy="4464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14069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162975-E5D4-3043-C941-FF762F380D1C}"/>
              </a:ext>
            </a:extLst>
          </p:cNvPr>
          <p:cNvSpPr txBox="1"/>
          <p:nvPr/>
        </p:nvSpPr>
        <p:spPr>
          <a:xfrm>
            <a:off x="1075765" y="1093693"/>
            <a:ext cx="1002254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o-RO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Primul copil începe povestea pornind de la ideea desprinsă din imagine. Povestea este continuată rând pe rând de copii, pe baza propriilor imagini cu ajutorul educatoarei care asigură o cursivitate logică a ideilor. Încheierea este realizată de ultimul copil care printr-o formulă magică reușește să închidă și cutia. Copiii găsesc împreună un titlu poveștii create: </a:t>
            </a:r>
          </a:p>
          <a:p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“Dragostea </a:t>
            </a:r>
            <a:r>
              <a:rPr lang="en-US" sz="1600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mamei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!”</a:t>
            </a:r>
            <a:endParaRPr lang="ro-RO" sz="16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5437DC-ABD0-1C68-E231-B07DBF275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459" y="2187387"/>
            <a:ext cx="6275294" cy="3537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1041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039218-F116-7745-B76D-6A8E79C98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88" y="864900"/>
            <a:ext cx="2784746" cy="4939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3F2C3E-DB7F-6B1E-BE94-A4E1CD4E5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45" y="842553"/>
            <a:ext cx="4420733" cy="2492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BF67BB-BDF6-E89C-B599-85160EBFF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44" y="3429000"/>
            <a:ext cx="4420733" cy="2492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F89E92-C6BD-1CAE-1A8C-64BF396F25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972" y="1395166"/>
            <a:ext cx="2957756" cy="1667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BDA288-4C0C-B9F4-77A1-ED514FF1ED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416" y="3795399"/>
            <a:ext cx="3120869" cy="1759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7845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58E8DE-8BD5-0DFA-5109-B849E0892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97" y="1093694"/>
            <a:ext cx="2600005" cy="4611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793E9A-4516-296D-CD59-1C84959D0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53" y="1080247"/>
            <a:ext cx="2648219" cy="4697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20C16A-1E01-E6E7-3AB9-78FB866510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93693"/>
            <a:ext cx="2600004" cy="4611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2F1EF7-6E54-6EA2-4DE1-DCC00E8A1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932" y="1080247"/>
            <a:ext cx="2600005" cy="4611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0437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492</TotalTime>
  <Words>862</Words>
  <Application>Microsoft Office PowerPoint</Application>
  <PresentationFormat>Ecran lat</PresentationFormat>
  <Paragraphs>243</Paragraphs>
  <Slides>15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15</vt:i4>
      </vt:variant>
    </vt:vector>
  </HeadingPairs>
  <TitlesOfParts>
    <vt:vector size="19" baseType="lpstr">
      <vt:lpstr>Arial</vt:lpstr>
      <vt:lpstr>Garamond</vt:lpstr>
      <vt:lpstr>Times New Roman</vt:lpstr>
      <vt:lpstr>Organic</vt:lpstr>
      <vt:lpstr>                    2023 -1 -RO01-KA121-SCH-000119863    </vt:lpstr>
      <vt:lpstr> Ziua I - Deschiderea cursului: Prezentare personală prin rostirea unui adjectiv reprezentativ care să înceapă cu inițiala  prenumelui fiecărui participant.   - Metoda “Carusel”: Contribuția, așteptări și temeri cu privire la curs. - Realizarea profilului participanților la curs prin prezentarea celor mai importante trei valori personale.                                                                                                        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2023 -1 -RO01-KA121-SCH-000119863    </dc:title>
  <dc:creator>andrei_elena_luiza@yahoo.com</dc:creator>
  <cp:lastModifiedBy>andrei_elena_luiza@yahoo.com</cp:lastModifiedBy>
  <cp:revision>14</cp:revision>
  <dcterms:created xsi:type="dcterms:W3CDTF">2024-02-28T10:37:51Z</dcterms:created>
  <dcterms:modified xsi:type="dcterms:W3CDTF">2024-06-26T15:46:30Z</dcterms:modified>
</cp:coreProperties>
</file>