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u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o-RO" smtClean="0"/>
              <a:t>Faceți clic pentru editarea stilului de subtitlu al coordonatorului</a:t>
            </a:r>
            <a:endParaRPr kumimoji="0" lang="en-US"/>
          </a:p>
        </p:txBody>
      </p:sp>
      <p:sp>
        <p:nvSpPr>
          <p:cNvPr id="28" name="Titlu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cxnSp>
        <p:nvCxnSpPr>
          <p:cNvPr id="8" name="Conector drept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rept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ubstituent dată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520A2-A85C-41A8-B616-87E6CB7F2A4F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16" name="Substituent număr diapozitiv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DBDF82-07AF-4406-AACF-BA477B7E52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Substituent subsol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stituent conținut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14" name="Substituent dată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19520A2-A85C-41A8-B616-87E6CB7F2A4F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15" name="Substituent număr diapozitiv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BDBDF82-07AF-4406-AACF-BA477B7E52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Substituent subsol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u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520A2-A85C-41A8-B616-87E6CB7F2A4F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DF82-07AF-4406-AACF-BA477B7E52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o-RO" smtClean="0"/>
              <a:t>Faceți clic pentru a edita stilurile de text Coordonator</a:t>
            </a:r>
          </a:p>
        </p:txBody>
      </p:sp>
      <p:cxnSp>
        <p:nvCxnSpPr>
          <p:cNvPr id="7" name="Conector drept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520A2-A85C-41A8-B616-87E6CB7F2A4F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DF82-07AF-4406-AACF-BA477B7E52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11" name="Substituent conținut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13" name="Substituent conținut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DF82-07AF-4406-AACF-BA477B7E52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520A2-A85C-41A8-B616-87E6CB7F2A4F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o-RO" smtClean="0"/>
              <a:t>Faceți clic pentru a edita stilurile de text Coordonator</a:t>
            </a:r>
          </a:p>
        </p:txBody>
      </p:sp>
      <p:sp>
        <p:nvSpPr>
          <p:cNvPr id="32" name="Substituent conținut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34" name="Substituent conținut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12" name="Substituent text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o-RO" smtClean="0"/>
              <a:t>Faceți clic pentru a edita stilurile de text Coordonator</a:t>
            </a:r>
          </a:p>
        </p:txBody>
      </p:sp>
      <p:cxnSp>
        <p:nvCxnSpPr>
          <p:cNvPr id="10" name="Conector drept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rept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520A2-A85C-41A8-B616-87E6CB7F2A4F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DF82-07AF-4406-AACF-BA477B7E52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520A2-A85C-41A8-B616-87E6CB7F2A4F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DF82-07AF-4406-AACF-BA477B7E52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ubstituent conținut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3" name="Substituent text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o-RO" smtClean="0"/>
              <a:t>Faceți clic pentru a edita stilurile de text Coordonator</a:t>
            </a:r>
          </a:p>
        </p:txBody>
      </p:sp>
      <p:sp>
        <p:nvSpPr>
          <p:cNvPr id="31" name="Titlu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8" name="Substituent dată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19520A2-A85C-41A8-B616-87E6CB7F2A4F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BDBDF82-07AF-4406-AACF-BA477B7E52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ubstituent subsol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o-RO" smtClean="0"/>
              <a:t>Faceți clic pe pictogramă pentru a adăuga o imagine</a:t>
            </a:r>
            <a:endParaRPr kumimoji="0" lang="en-US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o-RO" smtClean="0"/>
              <a:t>Faceți clic pentru a edita stilurile de text Coordonator</a:t>
            </a:r>
          </a:p>
        </p:txBody>
      </p:sp>
      <p:sp>
        <p:nvSpPr>
          <p:cNvPr id="8" name="Substituent dată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520A2-A85C-41A8-B616-87E6CB7F2A4F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DBDF82-07AF-4406-AACF-BA477B7E52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Substituent subsol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520A2-A85C-41A8-B616-87E6CB7F2A4F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DF82-07AF-4406-AACF-BA477B7E52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o-RO" smtClean="0"/>
              <a:t>Faceți clic pentru a edita stilurile de text Coordonator</a:t>
            </a:r>
          </a:p>
          <a:p>
            <a:pPr lvl="1" eaLnBrk="1" latinLnBrk="0" hangingPunct="1"/>
            <a:r>
              <a:rPr lang="ro-RO" smtClean="0"/>
              <a:t>Al doilea nivel</a:t>
            </a:r>
          </a:p>
          <a:p>
            <a:pPr lvl="2" eaLnBrk="1" latinLnBrk="0" hangingPunct="1"/>
            <a:r>
              <a:rPr lang="ro-RO" smtClean="0"/>
              <a:t>Al treilea nivel</a:t>
            </a:r>
          </a:p>
          <a:p>
            <a:pPr lvl="3" eaLnBrk="1" latinLnBrk="0" hangingPunct="1"/>
            <a:r>
              <a:rPr lang="ro-RO" smtClean="0"/>
              <a:t>Al patrulea nivel</a:t>
            </a:r>
          </a:p>
          <a:p>
            <a:pPr lvl="4" eaLnBrk="1" latinLnBrk="0" hangingPunct="1"/>
            <a:r>
              <a:rPr lang="ro-RO" smtClean="0"/>
              <a:t>Al cincilea nivel</a:t>
            </a:r>
            <a:endParaRPr kumimoji="0" lang="en-US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520A2-A85C-41A8-B616-87E6CB7F2A4F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DF82-07AF-4406-AACF-BA477B7E52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stituent text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o-RO" smtClean="0"/>
              <a:t>Faceți clic pentru a edita stilurile de text Coordonator</a:t>
            </a:r>
          </a:p>
          <a:p>
            <a:pPr lvl="1" eaLnBrk="1" latinLnBrk="0" hangingPunct="1"/>
            <a:r>
              <a:rPr kumimoji="0" lang="ro-RO" smtClean="0"/>
              <a:t>Al doilea nivel</a:t>
            </a:r>
          </a:p>
          <a:p>
            <a:pPr lvl="2" eaLnBrk="1" latinLnBrk="0" hangingPunct="1"/>
            <a:r>
              <a:rPr kumimoji="0" lang="ro-RO" smtClean="0"/>
              <a:t>Al treilea nivel</a:t>
            </a:r>
          </a:p>
          <a:p>
            <a:pPr lvl="3" eaLnBrk="1" latinLnBrk="0" hangingPunct="1"/>
            <a:r>
              <a:rPr kumimoji="0" lang="ro-RO" smtClean="0"/>
              <a:t>Al patrulea nivel</a:t>
            </a:r>
          </a:p>
          <a:p>
            <a:pPr lvl="4" eaLnBrk="1" latinLnBrk="0" hangingPunct="1"/>
            <a:r>
              <a:rPr kumimoji="0" lang="ro-RO" smtClean="0"/>
              <a:t>Al cincilea nivel</a:t>
            </a:r>
            <a:endParaRPr kumimoji="0" lang="en-US"/>
          </a:p>
        </p:txBody>
      </p:sp>
      <p:sp>
        <p:nvSpPr>
          <p:cNvPr id="24" name="Substituent dată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19520A2-A85C-41A8-B616-87E6CB7F2A4F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10" name="Substituent subsol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ubstituent număr diapozitiv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BDBDF82-07AF-4406-AACF-BA477B7E52E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ubstituent titl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o-RO" smtClean="0"/>
              <a:t>Faceți clic pentru a edita stilul de titlu Coordonator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533400" y="3886200"/>
            <a:ext cx="8305800" cy="2209800"/>
          </a:xfrm>
        </p:spPr>
        <p:txBody>
          <a:bodyPr/>
          <a:lstStyle/>
          <a:p>
            <a:pPr algn="l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Organizator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                           </a:t>
            </a: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Perioada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desf</a:t>
            </a:r>
            <a:r>
              <a:rPr lang="ro-RO" sz="2400" dirty="0" err="1" smtClean="0">
                <a:latin typeface="Times New Roman" pitchFamily="18" charset="0"/>
                <a:cs typeface="Times New Roman" pitchFamily="18" charset="0"/>
              </a:rPr>
              <a:t>ășurare</a:t>
            </a: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NEW HORIZONS MALTA</a:t>
            </a:r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          25 – 29 noiembrie 2022</a:t>
            </a:r>
          </a:p>
          <a:p>
            <a:pPr algn="l"/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Participant: </a:t>
            </a:r>
          </a:p>
          <a:p>
            <a:pPr algn="l"/>
            <a:r>
              <a:rPr lang="ro-RO" sz="2400" dirty="0" smtClean="0">
                <a:latin typeface="Times New Roman" pitchFamily="18" charset="0"/>
                <a:cs typeface="Times New Roman" pitchFamily="18" charset="0"/>
              </a:rPr>
              <a:t>Prof. Popescu Gabriel - Șc. Gimnazială Nr. 3 Doicești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457200" y="1981200"/>
            <a:ext cx="8305800" cy="1981200"/>
          </a:xfrm>
        </p:spPr>
        <p:txBody>
          <a:bodyPr/>
          <a:lstStyle/>
          <a:p>
            <a:r>
              <a:rPr sz="4000" smtClean="0">
                <a:latin typeface="Times New Roman" pitchFamily="18" charset="0"/>
                <a:cs typeface="Times New Roman" pitchFamily="18" charset="0"/>
              </a:rPr>
              <a:t>Erasmus+, KA1, Wellbeing and resilience training for teachers, Madrid, Spain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sz="2400" b="1" smtClean="0">
                <a:latin typeface="Times New Roman" pitchFamily="18" charset="0"/>
                <a:cs typeface="Times New Roman" pitchFamily="18" charset="0"/>
              </a:rPr>
              <a:t>2022-1-RO01-KA121-SCH-000063366 </a:t>
            </a:r>
            <a:r>
              <a:rPr smtClean="0"/>
              <a:t/>
            </a:r>
            <a:br>
              <a:rPr smtClean="0"/>
            </a:br>
            <a:endParaRPr lang="en-US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609600" y="381000"/>
          <a:ext cx="2895600" cy="586451"/>
        </p:xfrm>
        <a:graphic>
          <a:graphicData uri="http://schemas.openxmlformats.org/presentationml/2006/ole">
            <p:oleObj spid="_x0000_s23553" r:id="rId3" imgW="1544040" imgH="364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Obiectivele cursului</a:t>
            </a:r>
            <a:endParaRPr lang="en-US" dirty="0"/>
          </a:p>
        </p:txBody>
      </p:sp>
      <p:sp>
        <p:nvSpPr>
          <p:cNvPr id="3" name="CasetăText 2"/>
          <p:cNvSpPr txBox="1"/>
          <p:nvPr/>
        </p:nvSpPr>
        <p:spPr>
          <a:xfrm>
            <a:off x="381000" y="1524000"/>
            <a:ext cx="838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Să învățăm mai multe despre sănătate, bunăstare și cât de importante sunt la locul de muncă;</a:t>
            </a:r>
          </a:p>
          <a:p>
            <a:pPr algn="just">
              <a:buFont typeface="Arial" pitchFamily="34" charset="0"/>
              <a:buChar char="•"/>
            </a:pP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 Să gestionăm stresul din viața de zi cu zi și din activitatea de predare;</a:t>
            </a:r>
          </a:p>
          <a:p>
            <a:pPr algn="just">
              <a:buFont typeface="Arial" pitchFamily="34" charset="0"/>
              <a:buChar char="•"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Să înțelegem acțiunile și diferitele tehnici necesare asigurării stării de bine;</a:t>
            </a:r>
          </a:p>
          <a:p>
            <a:pPr algn="just">
              <a:buFont typeface="Arial" pitchFamily="34" charset="0"/>
              <a:buChar char="•"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Să înțelegem diferitele tipuri de mentalitate și cum să le influențăm pentru mai multe efecte pozitive;</a:t>
            </a:r>
          </a:p>
          <a:p>
            <a:pPr algn="just">
              <a:buFont typeface="Arial" pitchFamily="34" charset="0"/>
              <a:buChar char="•"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Să îmbunătățim diferitele tehnici de relaxare și recuperarea din stresul de zi cu zi.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Programul cursului</a:t>
            </a:r>
            <a:endParaRPr lang="en-US" dirty="0"/>
          </a:p>
        </p:txBody>
      </p:sp>
      <p:sp>
        <p:nvSpPr>
          <p:cNvPr id="3" name="CasetăText 2"/>
          <p:cNvSpPr txBox="1"/>
          <p:nvPr/>
        </p:nvSpPr>
        <p:spPr>
          <a:xfrm>
            <a:off x="457200" y="1524000"/>
            <a:ext cx="8305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Ziua I – Deschiderea cursului: Să ne cunoaștem unii pe alții;</a:t>
            </a:r>
          </a:p>
          <a:p>
            <a:pPr algn="just"/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Ziua a II-a – Despre inteligența emoțională și importanța ei la locul de muncă;</a:t>
            </a:r>
          </a:p>
          <a:p>
            <a:pPr algn="just"/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Ziua a III-a – Concentrarea pe realizare, </a:t>
            </a:r>
            <a:r>
              <a:rPr lang="ro-RO" sz="2800" dirty="0" err="1" smtClean="0">
                <a:latin typeface="Times New Roman" pitchFamily="18" charset="0"/>
                <a:cs typeface="Times New Roman" pitchFamily="18" charset="0"/>
              </a:rPr>
              <a:t>automotivarea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 pentru realizare, stima de sine;</a:t>
            </a:r>
          </a:p>
          <a:p>
            <a:pPr algn="just"/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Ziua a IV-a – Managementul stresului în școală, strategii de prevenire și de a face față stresului;</a:t>
            </a:r>
          </a:p>
          <a:p>
            <a:pPr algn="just"/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Ziua a V-a - 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Creativitate și rezistență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ândire constructivă.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3600" dirty="0" smtClean="0">
                <a:latin typeface="Times New Roman" pitchFamily="18" charset="0"/>
                <a:cs typeface="Times New Roman" pitchFamily="18" charset="0"/>
              </a:rPr>
              <a:t>Modelul PERMA – Ce te face să te simți bine?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Imagine 2" descr="perma-1-1024x5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52600"/>
            <a:ext cx="7696200" cy="4396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4" descr="https://cafegradiva.ro/wp-content/uploads/2020/01/ikigai2Bsensul2Bvietii2Bviktor2Be.2Bfrankl2Bokinaw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676400"/>
            <a:ext cx="6096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ro-RO" dirty="0" smtClean="0"/>
              <a:t>Ce este conceptul IKIGAI?</a:t>
            </a:r>
            <a:endParaRPr lang="en-US" dirty="0"/>
          </a:p>
        </p:txBody>
      </p:sp>
      <p:sp>
        <p:nvSpPr>
          <p:cNvPr id="3" name="CasetăText 2"/>
          <p:cNvSpPr txBox="1"/>
          <p:nvPr/>
        </p:nvSpPr>
        <p:spPr>
          <a:xfrm>
            <a:off x="609600" y="990600"/>
            <a:ext cx="7848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2800" b="1" dirty="0" smtClean="0"/>
              <a:t>      </a:t>
            </a:r>
            <a:r>
              <a:rPr lang="vi-VN" sz="2800" b="1" dirty="0" smtClean="0"/>
              <a:t>Ikigai</a:t>
            </a:r>
            <a:r>
              <a:rPr lang="vi-VN" sz="2800" dirty="0"/>
              <a:t> (</a:t>
            </a:r>
            <a:r>
              <a:rPr lang="ja-JP" altLang="en-US" sz="2800" dirty="0"/>
              <a:t>生き甲斐</a:t>
            </a:r>
            <a:r>
              <a:rPr lang="en-US" altLang="ja-JP" sz="2800" dirty="0"/>
              <a:t>,) </a:t>
            </a:r>
            <a:r>
              <a:rPr lang="vi-VN" sz="2800" dirty="0"/>
              <a:t>este un termen </a:t>
            </a:r>
            <a:r>
              <a:rPr lang="vi-VN" sz="2800" dirty="0" smtClean="0"/>
              <a:t>japone</a:t>
            </a:r>
            <a:r>
              <a:rPr lang="ro-RO" sz="2800" dirty="0" smtClean="0"/>
              <a:t>z </a:t>
            </a:r>
            <a:r>
              <a:rPr lang="vi-VN" sz="2800" dirty="0" smtClean="0"/>
              <a:t>pentru </a:t>
            </a:r>
            <a:r>
              <a:rPr lang="vi-VN" sz="2800" dirty="0"/>
              <a:t>„un motiv pentru a fi”. Cuvântul </a:t>
            </a:r>
            <a:r>
              <a:rPr lang="vi-VN" sz="2800" i="1" dirty="0"/>
              <a:t>Ikigai</a:t>
            </a:r>
            <a:r>
              <a:rPr lang="vi-VN" sz="2800" dirty="0"/>
              <a:t>, de obicei, se referă la sursa valorii în viața cuiva sau lucrurile care fac viața să merite</a:t>
            </a:r>
            <a:r>
              <a:rPr lang="vi-VN" sz="2800" dirty="0" smtClean="0"/>
              <a:t>.</a:t>
            </a:r>
            <a:r>
              <a:rPr lang="vi-VN" sz="2800" dirty="0"/>
              <a:t> Cuvântul se traduce aproximativ prin </a:t>
            </a:r>
            <a:r>
              <a:rPr lang="ro-RO" sz="2800" dirty="0" smtClean="0"/>
              <a:t>”</a:t>
            </a:r>
            <a:r>
              <a:rPr lang="vi-VN" sz="2800" dirty="0" smtClean="0"/>
              <a:t>lucru</a:t>
            </a:r>
            <a:r>
              <a:rPr lang="ro-RO" sz="2800" dirty="0" smtClean="0"/>
              <a:t>l</a:t>
            </a:r>
            <a:r>
              <a:rPr lang="vi-VN" sz="2800" dirty="0" smtClean="0"/>
              <a:t> </a:t>
            </a:r>
            <a:r>
              <a:rPr lang="vi-VN" sz="2800" dirty="0"/>
              <a:t>pentru care </a:t>
            </a:r>
            <a:r>
              <a:rPr lang="vi-VN" sz="2800" dirty="0" smtClean="0"/>
              <a:t>trăiești</a:t>
            </a:r>
            <a:r>
              <a:rPr lang="ro-RO" sz="2800" dirty="0" smtClean="0"/>
              <a:t>”, </a:t>
            </a:r>
            <a:r>
              <a:rPr lang="vi-VN" sz="2800" dirty="0"/>
              <a:t> dar el are, de asemenea, nuanța „motivul pentru care te trezești dimineața</a:t>
            </a:r>
            <a:r>
              <a:rPr lang="vi-VN" sz="2800" dirty="0" smtClean="0"/>
              <a:t>”</a:t>
            </a:r>
            <a:r>
              <a:rPr lang="ro-RO" sz="2800" dirty="0" smtClean="0"/>
              <a:t>,</a:t>
            </a:r>
            <a:r>
              <a:rPr lang="vi-VN" sz="2800" dirty="0" smtClean="0"/>
              <a:t> </a:t>
            </a:r>
            <a:r>
              <a:rPr lang="vi-VN" sz="2800" dirty="0"/>
              <a:t>similar unui scop zilnic</a:t>
            </a:r>
            <a:r>
              <a:rPr lang="vi-VN" sz="2800" dirty="0" smtClean="0"/>
              <a:t>.</a:t>
            </a:r>
            <a:endParaRPr lang="ro-RO" sz="2800" baseline="30000" dirty="0"/>
          </a:p>
          <a:p>
            <a:pPr algn="just"/>
            <a:r>
              <a:rPr lang="ro-RO" sz="2800" smtClean="0"/>
              <a:t>     </a:t>
            </a:r>
            <a:r>
              <a:rPr lang="vi-VN" sz="2800" smtClean="0"/>
              <a:t>Ikigai-ul </a:t>
            </a:r>
            <a:r>
              <a:rPr lang="vi-VN" sz="2800" dirty="0"/>
              <a:t>fiecărui individ este personal și specific pentru viața lui, pentru valorile și </a:t>
            </a:r>
            <a:r>
              <a:rPr lang="vi-VN" sz="2800" dirty="0" smtClean="0"/>
              <a:t>credințele lui</a:t>
            </a:r>
            <a:r>
              <a:rPr lang="vi-VN" sz="2800" dirty="0"/>
              <a:t>. Reflectă sinele unei persoane și exprimă acest lucru cu fidelitate, în timp ce, crează simultan o </a:t>
            </a:r>
            <a:r>
              <a:rPr lang="ro-RO" sz="2800" dirty="0" smtClean="0"/>
              <a:t>stare mentală</a:t>
            </a:r>
            <a:r>
              <a:rPr lang="vi-VN" sz="2800" dirty="0"/>
              <a:t> în care individul se simte în largul său.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Ikigai, spre sensul vieţii | Cafe Gradiv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457200"/>
            <a:ext cx="6278196" cy="594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Cei cinci piloni ai IKIGAI</a:t>
            </a:r>
            <a:endParaRPr lang="en-US" dirty="0"/>
          </a:p>
        </p:txBody>
      </p:sp>
      <p:sp>
        <p:nvSpPr>
          <p:cNvPr id="3" name="CasetăText 2"/>
          <p:cNvSpPr txBox="1"/>
          <p:nvPr/>
        </p:nvSpPr>
        <p:spPr>
          <a:xfrm>
            <a:off x="609600" y="1905000"/>
            <a:ext cx="8001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Sunt identificați cinci piloni centrali ai IKIGAI:</a:t>
            </a:r>
          </a:p>
          <a:p>
            <a:endParaRPr lang="ro-RO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Pornește cu lucruri mici;</a:t>
            </a:r>
          </a:p>
          <a:p>
            <a:pPr>
              <a:buFont typeface="Wingdings" pitchFamily="2" charset="2"/>
              <a:buChar char="Ø"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Eliberează-te;</a:t>
            </a:r>
          </a:p>
          <a:p>
            <a:pPr>
              <a:buFont typeface="Wingdings" pitchFamily="2" charset="2"/>
              <a:buChar char="Ø"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Armonie și sustenabilitate;</a:t>
            </a:r>
          </a:p>
          <a:p>
            <a:pPr>
              <a:buFont typeface="Wingdings" pitchFamily="2" charset="2"/>
              <a:buChar char="Ø"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Bucuria lucrurilor mărunte;</a:t>
            </a:r>
          </a:p>
          <a:p>
            <a:pPr>
              <a:buFont typeface="Wingdings" pitchFamily="2" charset="2"/>
              <a:buChar char="Ø"/>
            </a:pPr>
            <a:r>
              <a:rPr lang="ro-RO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Fii aici și acum.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ro-RO" dirty="0" smtClean="0"/>
              <a:t>Cele 10 reguli ale IKIGAI</a:t>
            </a:r>
            <a:endParaRPr lang="en-US" dirty="0"/>
          </a:p>
        </p:txBody>
      </p:sp>
      <p:pic>
        <p:nvPicPr>
          <p:cNvPr id="4" name="Imagine 3" descr="FX6a8NVaAAA8NuX.jpg"/>
          <p:cNvPicPr>
            <a:picLocks noChangeAspect="1"/>
          </p:cNvPicPr>
          <p:nvPr/>
        </p:nvPicPr>
        <p:blipFill>
          <a:blip r:embed="rId2"/>
          <a:srcRect t="18543" b="5960"/>
          <a:stretch>
            <a:fillRect/>
          </a:stretch>
        </p:blipFill>
        <p:spPr>
          <a:xfrm>
            <a:off x="1219200" y="990600"/>
            <a:ext cx="6964279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 descr="IMG-20221126-WA0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304800"/>
            <a:ext cx="2362200" cy="3149600"/>
          </a:xfrm>
          <a:prstGeom prst="rect">
            <a:avLst/>
          </a:prstGeom>
        </p:spPr>
      </p:pic>
      <p:pic>
        <p:nvPicPr>
          <p:cNvPr id="3" name="Imagine 2" descr="IMG-20221127-WA00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3581400"/>
            <a:ext cx="3702000" cy="2776500"/>
          </a:xfrm>
          <a:prstGeom prst="rect">
            <a:avLst/>
          </a:prstGeom>
        </p:spPr>
      </p:pic>
      <p:pic>
        <p:nvPicPr>
          <p:cNvPr id="4" name="Imagine 3" descr="IMG-20221128-WA0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9200" y="3429000"/>
            <a:ext cx="2362200" cy="3149600"/>
          </a:xfrm>
          <a:prstGeom prst="rect">
            <a:avLst/>
          </a:prstGeom>
        </p:spPr>
      </p:pic>
      <p:pic>
        <p:nvPicPr>
          <p:cNvPr id="5" name="Imagine 4" descr="IMG-20221204-WA00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280950"/>
            <a:ext cx="3886200" cy="2914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/>
          <p:cNvSpPr txBox="1"/>
          <p:nvPr/>
        </p:nvSpPr>
        <p:spPr>
          <a:xfrm>
            <a:off x="990600" y="46482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4800" dirty="0" smtClean="0">
                <a:latin typeface="Times New Roman" pitchFamily="18" charset="0"/>
                <a:cs typeface="Times New Roman" pitchFamily="18" charset="0"/>
              </a:rPr>
              <a:t>Vă mulțumesc pentru atenție!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Imagine 2" descr="palatul-reg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49" y="457200"/>
            <a:ext cx="7951303" cy="3810000"/>
          </a:xfrm>
          <a:prstGeom prst="rect">
            <a:avLst/>
          </a:prstGeom>
        </p:spPr>
      </p:pic>
      <p:sp>
        <p:nvSpPr>
          <p:cNvPr id="4" name="CasetăText 3"/>
          <p:cNvSpPr txBox="1"/>
          <p:nvPr/>
        </p:nvSpPr>
        <p:spPr>
          <a:xfrm>
            <a:off x="914400" y="5791200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2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Con</a:t>
            </a:r>
            <a:r>
              <a:rPr lang="ro-RO" sz="1200" dirty="0" smtClean="0">
                <a:latin typeface="Times New Roman" pitchFamily="18" charset="0"/>
                <a:cs typeface="Times New Roman" pitchFamily="18" charset="0"/>
              </a:rPr>
              <a:t>ținutul prezentului material reprezintă responsabilitatea exclusivă a autorului, iar Agenția Națională și Comisia Europeană nu sunt responsabile pentru modul în care va fi folosit conținutul informației.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ârtie">
  <a:themeElements>
    <a:clrScheme name="Hârti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Hârtie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ârtie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211</TotalTime>
  <Words>300</Words>
  <Application>Microsoft Office PowerPoint</Application>
  <PresentationFormat>Expunere pe ecran (4:3)</PresentationFormat>
  <Paragraphs>32</Paragraphs>
  <Slides>11</Slides>
  <Notes>0</Notes>
  <HiddenSlides>0</HiddenSlides>
  <MMClips>0</MMClips>
  <ScaleCrop>false</ScaleCrop>
  <HeadingPairs>
    <vt:vector size="6" baseType="variant">
      <vt:variant>
        <vt:lpstr>Temă</vt:lpstr>
      </vt:variant>
      <vt:variant>
        <vt:i4>1</vt:i4>
      </vt:variant>
      <vt:variant>
        <vt:lpstr>Servere OLE încorporate</vt:lpstr>
      </vt:variant>
      <vt:variant>
        <vt:i4>0</vt:i4>
      </vt:variant>
      <vt:variant>
        <vt:lpstr>Titluri diapozitive</vt:lpstr>
      </vt:variant>
      <vt:variant>
        <vt:i4>11</vt:i4>
      </vt:variant>
    </vt:vector>
  </HeadingPairs>
  <TitlesOfParts>
    <vt:vector size="12" baseType="lpstr">
      <vt:lpstr>Hârtie</vt:lpstr>
      <vt:lpstr>Erasmus+, KA1, Wellbeing and resilience training for teachers, Madrid, Spain 2022-1-RO01-KA121-SCH-000063366  </vt:lpstr>
      <vt:lpstr>Obiectivele cursului</vt:lpstr>
      <vt:lpstr>Programul cursului</vt:lpstr>
      <vt:lpstr>Modelul PERMA – Ce te face să te simți bine?</vt:lpstr>
      <vt:lpstr>Diapozitivul 5</vt:lpstr>
      <vt:lpstr>Ce este conceptul IKIGAI?</vt:lpstr>
      <vt:lpstr>Diapozitivul 7</vt:lpstr>
      <vt:lpstr>Cei cinci piloni ai IKIGAI</vt:lpstr>
      <vt:lpstr>Cele 10 reguli ale IKIGAI</vt:lpstr>
      <vt:lpstr>Diapozitivul 10</vt:lpstr>
      <vt:lpstr>Diapozitivul 11</vt:lpstr>
    </vt:vector>
  </TitlesOfParts>
  <Company>Unitate Scolara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Erasmus+, KA1, Wellbeing and resilience training for teachers, Madrid, Spain</dc:title>
  <dc:creator>Gabi</dc:creator>
  <cp:lastModifiedBy>Gabi</cp:lastModifiedBy>
  <cp:revision>22</cp:revision>
  <dcterms:created xsi:type="dcterms:W3CDTF">2022-12-12T15:13:17Z</dcterms:created>
  <dcterms:modified xsi:type="dcterms:W3CDTF">2022-12-13T14:09:04Z</dcterms:modified>
</cp:coreProperties>
</file>