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6" r:id="rId10"/>
    <p:sldId id="264" r:id="rId11"/>
    <p:sldId id="265" r:id="rId12"/>
    <p:sldId id="267" r:id="rId13"/>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7" d="100"/>
          <a:sy n="67" d="100"/>
        </p:scale>
        <p:origin x="-3120"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F3F58E-165B-4861-89BB-B4B6B27B05FB}" type="datetimeFigureOut">
              <a:rPr lang="ro-RO" smtClean="0"/>
              <a:t>12.12.2022</a:t>
            </a:fld>
            <a:endParaRPr lang="ro-R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0BB79F-C8B6-4956-BDFF-79972712EE11}" type="slidenum">
              <a:rPr lang="ro-RO" smtClean="0"/>
              <a:t>‹#›</a:t>
            </a:fld>
            <a:endParaRPr lang="ro-RO"/>
          </a:p>
        </p:txBody>
      </p:sp>
    </p:spTree>
    <p:extLst>
      <p:ext uri="{BB962C8B-B14F-4D97-AF65-F5344CB8AC3E}">
        <p14:creationId xmlns:p14="http://schemas.microsoft.com/office/powerpoint/2010/main" val="3224419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D10BB79F-C8B6-4956-BDFF-79972712EE11}" type="slidenum">
              <a:rPr lang="ro-RO" smtClean="0"/>
              <a:t>5</a:t>
            </a:fld>
            <a:endParaRPr lang="ro-RO"/>
          </a:p>
        </p:txBody>
      </p:sp>
    </p:spTree>
    <p:extLst>
      <p:ext uri="{BB962C8B-B14F-4D97-AF65-F5344CB8AC3E}">
        <p14:creationId xmlns:p14="http://schemas.microsoft.com/office/powerpoint/2010/main" val="4275732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ro-R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ro-RO"/>
          </a:p>
        </p:txBody>
      </p:sp>
      <p:sp>
        <p:nvSpPr>
          <p:cNvPr id="4" name="Date Placeholder 3"/>
          <p:cNvSpPr>
            <a:spLocks noGrp="1"/>
          </p:cNvSpPr>
          <p:nvPr>
            <p:ph type="dt" sz="half" idx="10"/>
          </p:nvPr>
        </p:nvSpPr>
        <p:spPr/>
        <p:txBody>
          <a:bodyPr/>
          <a:lstStyle/>
          <a:p>
            <a:fld id="{3B940F09-EAE3-4B56-A0BC-5008156B1266}" type="datetimeFigureOut">
              <a:rPr lang="ro-RO" smtClean="0"/>
              <a:t>12.12.2022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370ED24-A342-4077-9349-E700875A9506}" type="slidenum">
              <a:rPr lang="ro-RO" smtClean="0"/>
              <a:t>‹#›</a:t>
            </a:fld>
            <a:endParaRPr lang="ro-RO"/>
          </a:p>
        </p:txBody>
      </p:sp>
    </p:spTree>
    <p:extLst>
      <p:ext uri="{BB962C8B-B14F-4D97-AF65-F5344CB8AC3E}">
        <p14:creationId xmlns:p14="http://schemas.microsoft.com/office/powerpoint/2010/main" val="1153843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p:txBody>
          <a:bodyPr/>
          <a:lstStyle/>
          <a:p>
            <a:fld id="{3B940F09-EAE3-4B56-A0BC-5008156B1266}" type="datetimeFigureOut">
              <a:rPr lang="ro-RO" smtClean="0"/>
              <a:t>12.12.2022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370ED24-A342-4077-9349-E700875A9506}" type="slidenum">
              <a:rPr lang="ro-RO" smtClean="0"/>
              <a:t>‹#›</a:t>
            </a:fld>
            <a:endParaRPr lang="ro-RO"/>
          </a:p>
        </p:txBody>
      </p:sp>
    </p:spTree>
    <p:extLst>
      <p:ext uri="{BB962C8B-B14F-4D97-AF65-F5344CB8AC3E}">
        <p14:creationId xmlns:p14="http://schemas.microsoft.com/office/powerpoint/2010/main" val="172088931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o-R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940F09-EAE3-4B56-A0BC-5008156B1266}" type="datetimeFigureOut">
              <a:rPr lang="ro-RO" smtClean="0"/>
              <a:t>12.12.2022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370ED24-A342-4077-9349-E700875A9506}" type="slidenum">
              <a:rPr lang="ro-RO" smtClean="0"/>
              <a:t>‹#›</a:t>
            </a:fld>
            <a:endParaRPr lang="ro-RO"/>
          </a:p>
        </p:txBody>
      </p:sp>
    </p:spTree>
    <p:extLst>
      <p:ext uri="{BB962C8B-B14F-4D97-AF65-F5344CB8AC3E}">
        <p14:creationId xmlns:p14="http://schemas.microsoft.com/office/powerpoint/2010/main" val="2451078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5" name="Date Placeholder 4"/>
          <p:cNvSpPr>
            <a:spLocks noGrp="1"/>
          </p:cNvSpPr>
          <p:nvPr>
            <p:ph type="dt" sz="half" idx="10"/>
          </p:nvPr>
        </p:nvSpPr>
        <p:spPr/>
        <p:txBody>
          <a:bodyPr/>
          <a:lstStyle/>
          <a:p>
            <a:fld id="{3B940F09-EAE3-4B56-A0BC-5008156B1266}" type="datetimeFigureOut">
              <a:rPr lang="ro-RO" smtClean="0"/>
              <a:t>12.12.2022</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3370ED24-A342-4077-9349-E700875A9506}" type="slidenum">
              <a:rPr lang="ro-RO" smtClean="0"/>
              <a:t>‹#›</a:t>
            </a:fld>
            <a:endParaRPr lang="ro-RO"/>
          </a:p>
        </p:txBody>
      </p:sp>
    </p:spTree>
    <p:extLst>
      <p:ext uri="{BB962C8B-B14F-4D97-AF65-F5344CB8AC3E}">
        <p14:creationId xmlns:p14="http://schemas.microsoft.com/office/powerpoint/2010/main" val="1599162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ro-R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7" name="Date Placeholder 6"/>
          <p:cNvSpPr>
            <a:spLocks noGrp="1"/>
          </p:cNvSpPr>
          <p:nvPr>
            <p:ph type="dt" sz="half" idx="10"/>
          </p:nvPr>
        </p:nvSpPr>
        <p:spPr/>
        <p:txBody>
          <a:bodyPr/>
          <a:lstStyle/>
          <a:p>
            <a:fld id="{3B940F09-EAE3-4B56-A0BC-5008156B1266}" type="datetimeFigureOut">
              <a:rPr lang="ro-RO" smtClean="0"/>
              <a:t>12.12.2022</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3370ED24-A342-4077-9349-E700875A9506}" type="slidenum">
              <a:rPr lang="ro-RO" smtClean="0"/>
              <a:t>‹#›</a:t>
            </a:fld>
            <a:endParaRPr lang="ro-RO"/>
          </a:p>
        </p:txBody>
      </p:sp>
    </p:spTree>
    <p:extLst>
      <p:ext uri="{BB962C8B-B14F-4D97-AF65-F5344CB8AC3E}">
        <p14:creationId xmlns:p14="http://schemas.microsoft.com/office/powerpoint/2010/main" val="1484752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Date Placeholder 2"/>
          <p:cNvSpPr>
            <a:spLocks noGrp="1"/>
          </p:cNvSpPr>
          <p:nvPr>
            <p:ph type="dt" sz="half" idx="10"/>
          </p:nvPr>
        </p:nvSpPr>
        <p:spPr/>
        <p:txBody>
          <a:bodyPr/>
          <a:lstStyle/>
          <a:p>
            <a:fld id="{3B940F09-EAE3-4B56-A0BC-5008156B1266}" type="datetimeFigureOut">
              <a:rPr lang="ro-RO" smtClean="0"/>
              <a:t>12.12.2022</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3370ED24-A342-4077-9349-E700875A9506}" type="slidenum">
              <a:rPr lang="ro-RO" smtClean="0"/>
              <a:t>‹#›</a:t>
            </a:fld>
            <a:endParaRPr lang="ro-RO"/>
          </a:p>
        </p:txBody>
      </p:sp>
    </p:spTree>
    <p:extLst>
      <p:ext uri="{BB962C8B-B14F-4D97-AF65-F5344CB8AC3E}">
        <p14:creationId xmlns:p14="http://schemas.microsoft.com/office/powerpoint/2010/main" val="32535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40F09-EAE3-4B56-A0BC-5008156B1266}" type="datetimeFigureOut">
              <a:rPr lang="ro-RO" smtClean="0"/>
              <a:t>12.12.2022</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3370ED24-A342-4077-9349-E700875A9506}" type="slidenum">
              <a:rPr lang="ro-RO" smtClean="0"/>
              <a:t>‹#›</a:t>
            </a:fld>
            <a:endParaRPr lang="ro-RO"/>
          </a:p>
        </p:txBody>
      </p:sp>
    </p:spTree>
    <p:extLst>
      <p:ext uri="{BB962C8B-B14F-4D97-AF65-F5344CB8AC3E}">
        <p14:creationId xmlns:p14="http://schemas.microsoft.com/office/powerpoint/2010/main" val="73999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o-R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940F09-EAE3-4B56-A0BC-5008156B1266}" type="datetimeFigureOut">
              <a:rPr lang="ro-RO" smtClean="0"/>
              <a:t>12.12.2022</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3370ED24-A342-4077-9349-E700875A9506}" type="slidenum">
              <a:rPr lang="ro-RO" smtClean="0"/>
              <a:t>‹#›</a:t>
            </a:fld>
            <a:endParaRPr lang="ro-RO"/>
          </a:p>
        </p:txBody>
      </p:sp>
    </p:spTree>
    <p:extLst>
      <p:ext uri="{BB962C8B-B14F-4D97-AF65-F5344CB8AC3E}">
        <p14:creationId xmlns:p14="http://schemas.microsoft.com/office/powerpoint/2010/main" val="1108215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o-R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940F09-EAE3-4B56-A0BC-5008156B1266}" type="datetimeFigureOut">
              <a:rPr lang="ro-RO" smtClean="0"/>
              <a:t>12.12.2022</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3370ED24-A342-4077-9349-E700875A9506}" type="slidenum">
              <a:rPr lang="ro-RO" smtClean="0"/>
              <a:t>‹#›</a:t>
            </a:fld>
            <a:endParaRPr lang="ro-RO"/>
          </a:p>
        </p:txBody>
      </p:sp>
    </p:spTree>
    <p:extLst>
      <p:ext uri="{BB962C8B-B14F-4D97-AF65-F5344CB8AC3E}">
        <p14:creationId xmlns:p14="http://schemas.microsoft.com/office/powerpoint/2010/main" val="2972491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p:txBody>
          <a:bodyPr/>
          <a:lstStyle/>
          <a:p>
            <a:fld id="{3B940F09-EAE3-4B56-A0BC-5008156B1266}" type="datetimeFigureOut">
              <a:rPr lang="ro-RO" smtClean="0"/>
              <a:t>12.12.2022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370ED24-A342-4077-9349-E700875A9506}" type="slidenum">
              <a:rPr lang="ro-RO" smtClean="0"/>
              <a:t>‹#›</a:t>
            </a:fld>
            <a:endParaRPr lang="ro-RO"/>
          </a:p>
        </p:txBody>
      </p:sp>
    </p:spTree>
    <p:extLst>
      <p:ext uri="{BB962C8B-B14F-4D97-AF65-F5344CB8AC3E}">
        <p14:creationId xmlns:p14="http://schemas.microsoft.com/office/powerpoint/2010/main" val="4169160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ro-R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p:txBody>
          <a:bodyPr/>
          <a:lstStyle/>
          <a:p>
            <a:fld id="{3B940F09-EAE3-4B56-A0BC-5008156B1266}" type="datetimeFigureOut">
              <a:rPr lang="ro-RO" smtClean="0"/>
              <a:t>12.12.2022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3370ED24-A342-4077-9349-E700875A9506}" type="slidenum">
              <a:rPr lang="ro-RO" smtClean="0"/>
              <a:t>‹#›</a:t>
            </a:fld>
            <a:endParaRPr lang="ro-RO"/>
          </a:p>
        </p:txBody>
      </p:sp>
    </p:spTree>
    <p:extLst>
      <p:ext uri="{BB962C8B-B14F-4D97-AF65-F5344CB8AC3E}">
        <p14:creationId xmlns:p14="http://schemas.microsoft.com/office/powerpoint/2010/main" val="42541799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ro-R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940F09-EAE3-4B56-A0BC-5008156B1266}" type="datetimeFigureOut">
              <a:rPr lang="ro-RO" smtClean="0"/>
              <a:t>12.12.2022</a:t>
            </a:fld>
            <a:endParaRPr lang="ro-R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70ED24-A342-4077-9349-E700875A9506}" type="slidenum">
              <a:rPr lang="ro-RO" smtClean="0"/>
              <a:t>‹#›</a:t>
            </a:fld>
            <a:endParaRPr lang="ro-RO"/>
          </a:p>
        </p:txBody>
      </p:sp>
    </p:spTree>
    <p:extLst>
      <p:ext uri="{BB962C8B-B14F-4D97-AF65-F5344CB8AC3E}">
        <p14:creationId xmlns:p14="http://schemas.microsoft.com/office/powerpoint/2010/main" val="1941343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 Id="rId5" Type="http://schemas.openxmlformats.org/officeDocument/2006/relationships/image" Target="../media/image27.jpe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8.xml"/><Relationship Id="rId5" Type="http://schemas.openxmlformats.org/officeDocument/2006/relationships/image" Target="../media/image41.pn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404664"/>
            <a:ext cx="7776864" cy="2736304"/>
          </a:xfrm>
        </p:spPr>
        <p:txBody>
          <a:bodyPr>
            <a:noAutofit/>
          </a:bodyPr>
          <a:lstStyle/>
          <a:p>
            <a:r>
              <a:rPr lang="en-US" sz="2000" b="1" dirty="0" smtClean="0">
                <a:latin typeface="Times New Roman" pitchFamily="18" charset="0"/>
                <a:cs typeface="Times New Roman" pitchFamily="18" charset="0"/>
              </a:rPr>
              <a:t>COMMUNITY OR MOBILITY PROGRAMME INVOLVED</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of Erasmus+ KA1 ACCREDITATION national reference number 2022-1-RO01-KA121-SCH 000063366</a:t>
            </a:r>
            <a:r>
              <a:rPr lang="ro-RO" sz="2000" b="1" dirty="0">
                <a:latin typeface="Times New Roman" pitchFamily="18" charset="0"/>
                <a:cs typeface="Times New Roman" pitchFamily="18" charset="0"/>
              </a:rPr>
              <a:t/>
            </a:r>
            <a:br>
              <a:rPr lang="ro-RO" sz="2000" b="1" dirty="0">
                <a:latin typeface="Times New Roman" pitchFamily="18" charset="0"/>
                <a:cs typeface="Times New Roman" pitchFamily="18" charset="0"/>
              </a:rPr>
            </a:br>
            <a:r>
              <a:rPr lang="ro-RO" sz="2000" b="1" dirty="0" smtClean="0">
                <a:latin typeface="Times New Roman" pitchFamily="18" charset="0"/>
                <a:cs typeface="Times New Roman" pitchFamily="18" charset="0"/>
              </a:rPr>
              <a:t>,,</a:t>
            </a:r>
            <a:r>
              <a:rPr lang="ro-RO" sz="2000" b="1" dirty="0" smtClean="0"/>
              <a:t> Training pentru bunăstare și reziliență pentru profesori”</a:t>
            </a:r>
            <a:br>
              <a:rPr lang="ro-RO" sz="2000" b="1" dirty="0" smtClean="0"/>
            </a:br>
            <a:r>
              <a:rPr lang="ro-RO" sz="2000" b="1" dirty="0"/>
              <a:t/>
            </a:r>
            <a:br>
              <a:rPr lang="ro-RO" sz="2000" b="1" dirty="0"/>
            </a:br>
            <a:r>
              <a:rPr lang="ro-RO" sz="2000" b="1" dirty="0" smtClean="0"/>
              <a:t>Curs ,,Wellbeing </a:t>
            </a:r>
            <a:r>
              <a:rPr lang="ro-RO" sz="2000" b="1" dirty="0"/>
              <a:t>and resilience training for </a:t>
            </a:r>
            <a:r>
              <a:rPr lang="ro-RO" sz="2000" b="1" dirty="0" smtClean="0"/>
              <a:t>teachers”</a:t>
            </a:r>
            <a:br>
              <a:rPr lang="ro-RO" sz="2000" b="1" dirty="0" smtClean="0"/>
            </a:br>
            <a:r>
              <a:rPr lang="ro-RO" sz="2000" b="1" dirty="0" smtClean="0"/>
              <a:t>Perioada 25- 29 noiembrie 2022, Madrid Spania </a:t>
            </a:r>
            <a:endParaRPr lang="ro-RO" sz="2000" b="1" dirty="0">
              <a:latin typeface="Times New Roman" pitchFamily="18" charset="0"/>
              <a:cs typeface="Times New Roman" pitchFamily="18" charset="0"/>
            </a:endParaRPr>
          </a:p>
        </p:txBody>
      </p:sp>
      <p:sp>
        <p:nvSpPr>
          <p:cNvPr id="3" name="Subtitle 2"/>
          <p:cNvSpPr>
            <a:spLocks noGrp="1"/>
          </p:cNvSpPr>
          <p:nvPr>
            <p:ph type="subTitle" idx="1"/>
          </p:nvPr>
        </p:nvSpPr>
        <p:spPr>
          <a:xfrm>
            <a:off x="1187624" y="3789040"/>
            <a:ext cx="6696744" cy="1752600"/>
          </a:xfrm>
        </p:spPr>
        <p:txBody>
          <a:bodyPr>
            <a:normAutofit/>
          </a:bodyPr>
          <a:lstStyle/>
          <a:p>
            <a:r>
              <a:rPr lang="ro-RO" sz="2800" dirty="0" smtClean="0">
                <a:solidFill>
                  <a:schemeClr val="accent4">
                    <a:lumMod val="75000"/>
                  </a:schemeClr>
                </a:solidFill>
                <a:latin typeface="Times New Roman" pitchFamily="18" charset="0"/>
                <a:cs typeface="Times New Roman" pitchFamily="18" charset="0"/>
              </a:rPr>
              <a:t>-DISEMINARE-</a:t>
            </a:r>
          </a:p>
          <a:p>
            <a:r>
              <a:rPr lang="ro-RO" sz="2800" dirty="0" smtClean="0">
                <a:solidFill>
                  <a:schemeClr val="accent4">
                    <a:lumMod val="75000"/>
                  </a:schemeClr>
                </a:solidFill>
                <a:latin typeface="Times New Roman" pitchFamily="18" charset="0"/>
                <a:cs typeface="Times New Roman" pitchFamily="18" charset="0"/>
              </a:rPr>
              <a:t>Prof. Înv. Primar Treică Alina Georgiana</a:t>
            </a:r>
          </a:p>
          <a:p>
            <a:r>
              <a:rPr lang="ro-RO" sz="2800" dirty="0">
                <a:solidFill>
                  <a:schemeClr val="accent4">
                    <a:lumMod val="75000"/>
                  </a:schemeClr>
                </a:solidFill>
                <a:latin typeface="Times New Roman" pitchFamily="18" charset="0"/>
                <a:cs typeface="Times New Roman" pitchFamily="18" charset="0"/>
              </a:rPr>
              <a:t>Ș</a:t>
            </a:r>
            <a:r>
              <a:rPr lang="ro-RO" sz="2800" dirty="0" smtClean="0">
                <a:solidFill>
                  <a:schemeClr val="accent4">
                    <a:lumMod val="75000"/>
                  </a:schemeClr>
                </a:solidFill>
                <a:latin typeface="Times New Roman" pitchFamily="18" charset="0"/>
                <a:cs typeface="Times New Roman" pitchFamily="18" charset="0"/>
              </a:rPr>
              <a:t>coala Gimnazială Nr.3 Doicești</a:t>
            </a:r>
            <a:endParaRPr lang="ro-RO" sz="2800" dirty="0">
              <a:solidFill>
                <a:schemeClr val="accent4">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5495458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528"/>
            <a:ext cx="8229600" cy="1143000"/>
          </a:xfrm>
        </p:spPr>
        <p:txBody>
          <a:bodyPr/>
          <a:lstStyle/>
          <a:p>
            <a:r>
              <a:rPr lang="ro-RO" dirty="0" smtClean="0"/>
              <a:t>SPANIA, MADRID</a:t>
            </a:r>
            <a:endParaRPr lang="ro-RO"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0528" y="-15936"/>
            <a:ext cx="2682165" cy="295232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1268760"/>
            <a:ext cx="4146517" cy="226250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48" y="3559808"/>
            <a:ext cx="2843808" cy="22137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0232" y="200088"/>
            <a:ext cx="2358382" cy="25202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9792" y="4077072"/>
            <a:ext cx="2386531" cy="264581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8124" y="3139288"/>
            <a:ext cx="2644215" cy="24435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17139" y="4588608"/>
            <a:ext cx="1701475" cy="226939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58295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229600" cy="2376264"/>
          </a:xfrm>
        </p:spPr>
        <p:txBody>
          <a:bodyPr>
            <a:noAutofit/>
          </a:bodyPr>
          <a:lstStyle/>
          <a:p>
            <a:pPr algn="just"/>
            <a:r>
              <a:rPr lang="ro-RO" sz="3200" dirty="0" smtClean="0">
                <a:latin typeface="Times New Roman" pitchFamily="18" charset="0"/>
                <a:cs typeface="Times New Roman" pitchFamily="18" charset="0"/>
              </a:rPr>
              <a:t>    Spania este situată </a:t>
            </a:r>
            <a:r>
              <a:rPr lang="vi-VN" sz="3200" dirty="0" smtClean="0">
                <a:latin typeface="Times New Roman" pitchFamily="18" charset="0"/>
                <a:cs typeface="Times New Roman" pitchFamily="18" charset="0"/>
              </a:rPr>
              <a:t>în </a:t>
            </a:r>
            <a:r>
              <a:rPr lang="vi-VN" sz="3200" dirty="0">
                <a:latin typeface="Times New Roman" pitchFamily="18" charset="0"/>
                <a:cs typeface="Times New Roman" pitchFamily="18" charset="0"/>
              </a:rPr>
              <a:t>Sud-Estul Europei, în Peninsula Iberică, înconjurată de Oceanul Atlantic, Golful Vizcaya, Munţii Pirinei şi Marea Mediterană.</a:t>
            </a:r>
            <a:r>
              <a:rPr lang="ro-RO" sz="3200" dirty="0" smtClean="0">
                <a:latin typeface="Times New Roman" pitchFamily="18" charset="0"/>
                <a:cs typeface="Times New Roman" pitchFamily="18" charset="0"/>
              </a:rPr>
              <a:t>            </a:t>
            </a:r>
            <a:endParaRPr lang="ro-RO" sz="3200" i="1" dirty="0">
              <a:latin typeface="Times New Roman" pitchFamily="18" charset="0"/>
              <a:cs typeface="Times New Roman" pitchFamily="18" charset="0"/>
            </a:endParaRPr>
          </a:p>
        </p:txBody>
      </p:sp>
      <p:sp>
        <p:nvSpPr>
          <p:cNvPr id="3" name="Content Placeholder 2"/>
          <p:cNvSpPr>
            <a:spLocks noGrp="1"/>
          </p:cNvSpPr>
          <p:nvPr>
            <p:ph idx="1"/>
          </p:nvPr>
        </p:nvSpPr>
        <p:spPr>
          <a:xfrm>
            <a:off x="251520" y="2276872"/>
            <a:ext cx="8229600" cy="3744416"/>
          </a:xfrm>
        </p:spPr>
        <p:txBody>
          <a:bodyPr>
            <a:noAutofit/>
          </a:bodyPr>
          <a:lstStyle/>
          <a:p>
            <a:pPr marL="0" indent="0">
              <a:buNone/>
            </a:pPr>
            <a:r>
              <a:rPr lang="vi-VN" sz="2000" b="1" dirty="0">
                <a:latin typeface="Times New Roman" pitchFamily="18" charset="0"/>
                <a:cs typeface="Times New Roman" pitchFamily="18" charset="0"/>
              </a:rPr>
              <a:t>Capitala</a:t>
            </a:r>
            <a:r>
              <a:rPr lang="vi-VN" sz="2000" dirty="0">
                <a:latin typeface="Times New Roman" pitchFamily="18" charset="0"/>
                <a:cs typeface="Times New Roman" pitchFamily="18" charset="0"/>
              </a:rPr>
              <a:t>: Madrid</a:t>
            </a:r>
          </a:p>
          <a:p>
            <a:pPr marL="0" indent="0">
              <a:buNone/>
            </a:pPr>
            <a:r>
              <a:rPr lang="vi-VN" sz="2000" b="1" dirty="0">
                <a:latin typeface="Times New Roman" pitchFamily="18" charset="0"/>
                <a:cs typeface="Times New Roman" pitchFamily="18" charset="0"/>
              </a:rPr>
              <a:t>Limba oficială</a:t>
            </a:r>
            <a:r>
              <a:rPr lang="vi-VN" sz="2000" dirty="0">
                <a:latin typeface="Times New Roman" pitchFamily="18" charset="0"/>
                <a:cs typeface="Times New Roman" pitchFamily="18" charset="0"/>
              </a:rPr>
              <a:t>: spaniolă</a:t>
            </a:r>
          </a:p>
          <a:p>
            <a:pPr marL="0" indent="0">
              <a:buNone/>
            </a:pPr>
            <a:r>
              <a:rPr lang="vi-VN" sz="2000" b="1" dirty="0">
                <a:latin typeface="Times New Roman" pitchFamily="18" charset="0"/>
                <a:cs typeface="Times New Roman" pitchFamily="18" charset="0"/>
              </a:rPr>
              <a:t>Stat membru al UE de la</a:t>
            </a:r>
            <a:r>
              <a:rPr lang="vi-VN" sz="2000" dirty="0">
                <a:latin typeface="Times New Roman" pitchFamily="18" charset="0"/>
                <a:cs typeface="Times New Roman" pitchFamily="18" charset="0"/>
              </a:rPr>
              <a:t>: 1 </a:t>
            </a:r>
            <a:r>
              <a:rPr lang="vi-VN" sz="2000" b="1" dirty="0">
                <a:latin typeface="Times New Roman" pitchFamily="18" charset="0"/>
                <a:cs typeface="Times New Roman" pitchFamily="18" charset="0"/>
              </a:rPr>
              <a:t>ianuarie</a:t>
            </a:r>
            <a:r>
              <a:rPr lang="vi-VN" sz="2000" dirty="0">
                <a:latin typeface="Times New Roman" pitchFamily="18" charset="0"/>
                <a:cs typeface="Times New Roman" pitchFamily="18" charset="0"/>
              </a:rPr>
              <a:t> 1986</a:t>
            </a:r>
          </a:p>
          <a:p>
            <a:pPr marL="0" indent="0">
              <a:buNone/>
            </a:pPr>
            <a:r>
              <a:rPr lang="vi-VN" sz="2000" b="1" dirty="0">
                <a:latin typeface="Times New Roman" pitchFamily="18" charset="0"/>
                <a:cs typeface="Times New Roman" pitchFamily="18" charset="0"/>
              </a:rPr>
              <a:t>Moneda</a:t>
            </a:r>
            <a:r>
              <a:rPr lang="vi-VN" sz="2000" dirty="0">
                <a:latin typeface="Times New Roman" pitchFamily="18" charset="0"/>
                <a:cs typeface="Times New Roman" pitchFamily="18" charset="0"/>
              </a:rPr>
              <a:t>: euro. Stat membru al </a:t>
            </a:r>
            <a:r>
              <a:rPr lang="vi-VN" sz="2000" dirty="0">
                <a:solidFill>
                  <a:schemeClr val="tx1">
                    <a:lumMod val="85000"/>
                    <a:lumOff val="15000"/>
                  </a:schemeClr>
                </a:solidFill>
                <a:latin typeface="Times New Roman" pitchFamily="18" charset="0"/>
                <a:cs typeface="Times New Roman" pitchFamily="18" charset="0"/>
              </a:rPr>
              <a:t>zonei euro</a:t>
            </a:r>
            <a:r>
              <a:rPr lang="vi-VN" sz="2000" dirty="0">
                <a:latin typeface="Times New Roman" pitchFamily="18" charset="0"/>
                <a:cs typeface="Times New Roman" pitchFamily="18" charset="0"/>
              </a:rPr>
              <a:t> de la 1 ianuarie 1999</a:t>
            </a:r>
          </a:p>
          <a:p>
            <a:pPr marL="0" indent="0">
              <a:buNone/>
            </a:pPr>
            <a:r>
              <a:rPr lang="vi-VN" sz="2000" b="1" dirty="0">
                <a:latin typeface="Times New Roman" pitchFamily="18" charset="0"/>
                <a:cs typeface="Times New Roman" pitchFamily="18" charset="0"/>
              </a:rPr>
              <a:t>Spațiul Schengen</a:t>
            </a:r>
            <a:r>
              <a:rPr lang="vi-VN" sz="2000" dirty="0">
                <a:latin typeface="Times New Roman" pitchFamily="18" charset="0"/>
                <a:cs typeface="Times New Roman" pitchFamily="18" charset="0"/>
              </a:rPr>
              <a:t>: Stat membru al spațiului </a:t>
            </a:r>
            <a:r>
              <a:rPr lang="vi-VN" sz="2000" dirty="0" smtClean="0">
                <a:latin typeface="Times New Roman" pitchFamily="18" charset="0"/>
                <a:cs typeface="Times New Roman" pitchFamily="18" charset="0"/>
              </a:rPr>
              <a:t>Schengen</a:t>
            </a:r>
            <a:r>
              <a:rPr lang="ro-RO" sz="2000" dirty="0" smtClean="0">
                <a:latin typeface="Times New Roman" pitchFamily="18" charset="0"/>
                <a:cs typeface="Times New Roman" pitchFamily="18" charset="0"/>
              </a:rPr>
              <a:t> </a:t>
            </a:r>
            <a:r>
              <a:rPr lang="vi-VN" sz="2000" dirty="0" smtClean="0">
                <a:latin typeface="Times New Roman" pitchFamily="18" charset="0"/>
                <a:cs typeface="Times New Roman" pitchFamily="18" charset="0"/>
              </a:rPr>
              <a:t>de </a:t>
            </a:r>
            <a:r>
              <a:rPr lang="vi-VN" sz="2000" dirty="0">
                <a:latin typeface="Times New Roman" pitchFamily="18" charset="0"/>
                <a:cs typeface="Times New Roman" pitchFamily="18" charset="0"/>
              </a:rPr>
              <a:t>la duminică, 26 martie 1995</a:t>
            </a:r>
          </a:p>
          <a:p>
            <a:pPr marL="0" indent="0">
              <a:buNone/>
            </a:pPr>
            <a:r>
              <a:rPr lang="ro-RO" sz="2000" dirty="0" smtClean="0">
                <a:latin typeface="Times New Roman" pitchFamily="18" charset="0"/>
                <a:cs typeface="Times New Roman" pitchFamily="18" charset="0"/>
              </a:rPr>
              <a:t>     </a:t>
            </a:r>
            <a:r>
              <a:rPr lang="ro-RO" sz="2000" b="1" dirty="0" smtClean="0">
                <a:latin typeface="Times New Roman" pitchFamily="18" charset="0"/>
                <a:cs typeface="Times New Roman" pitchFamily="18" charset="0"/>
              </a:rPr>
              <a:t>Madrid </a:t>
            </a:r>
            <a:r>
              <a:rPr lang="ro-RO" sz="2000" dirty="0">
                <a:latin typeface="Times New Roman" pitchFamily="18" charset="0"/>
                <a:cs typeface="Times New Roman" pitchFamily="18" charset="0"/>
              </a:rPr>
              <a:t>este servit de Aeroportul Internațional </a:t>
            </a:r>
            <a:r>
              <a:rPr lang="ro-RO" sz="2000" dirty="0" smtClean="0">
                <a:latin typeface="Times New Roman" pitchFamily="18" charset="0"/>
                <a:cs typeface="Times New Roman" pitchFamily="18" charset="0"/>
              </a:rPr>
              <a:t>Barajas. Metroul </a:t>
            </a:r>
            <a:r>
              <a:rPr lang="ro-RO" sz="2000" dirty="0">
                <a:latin typeface="Times New Roman" pitchFamily="18" charset="0"/>
                <a:cs typeface="Times New Roman" pitchFamily="18" charset="0"/>
              </a:rPr>
              <a:t>madrilen este una dintre cele mai extinse și mai rapid dezvoltate rețele de metrou din lume</a:t>
            </a:r>
            <a:r>
              <a:rPr lang="ro-RO" sz="2000" dirty="0" smtClean="0">
                <a:latin typeface="Times New Roman" pitchFamily="18" charset="0"/>
                <a:cs typeface="Times New Roman" pitchFamily="18" charset="0"/>
              </a:rPr>
              <a:t>.</a:t>
            </a:r>
            <a:r>
              <a:rPr lang="vi-VN" sz="2000" dirty="0">
                <a:latin typeface="Times New Roman" pitchFamily="18" charset="0"/>
                <a:cs typeface="Times New Roman" pitchFamily="18" charset="0"/>
              </a:rPr>
              <a:t> În centrul Madridului, în Plaza de Castilla, se află 4 zgârie-nori cu înălțimi cuprinse între 236 și 250 metri.</a:t>
            </a:r>
            <a:endParaRPr lang="ro-RO" sz="2000" dirty="0">
              <a:latin typeface="Times New Roman" pitchFamily="18" charset="0"/>
              <a:cs typeface="Times New Roman" pitchFamily="18" charset="0"/>
            </a:endParaRPr>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9727"/>
          <a:stretch/>
        </p:blipFill>
        <p:spPr bwMode="auto">
          <a:xfrm>
            <a:off x="6876256" y="1772816"/>
            <a:ext cx="2172118" cy="201622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76414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229600" cy="6048672"/>
          </a:xfrm>
        </p:spPr>
        <p:txBody>
          <a:bodyPr>
            <a:normAutofit/>
          </a:bodyPr>
          <a:lstStyle/>
          <a:p>
            <a:pPr marL="0" indent="0">
              <a:buNone/>
            </a:pPr>
            <a:r>
              <a:rPr lang="ro-RO" i="1" dirty="0" smtClean="0">
                <a:latin typeface="Times New Roman" pitchFamily="18" charset="0"/>
                <a:cs typeface="Times New Roman" pitchFamily="18" charset="0"/>
              </a:rPr>
              <a:t>Prima zi de curs :</a:t>
            </a:r>
          </a:p>
          <a:p>
            <a:pPr marL="360" indent="0">
              <a:lnSpc>
                <a:spcPct val="100000"/>
              </a:lnSpc>
              <a:spcBef>
                <a:spcPts val="601"/>
              </a:spcBef>
              <a:buClr>
                <a:srgbClr val="4F81BD"/>
              </a:buClr>
              <a:buSzPct val="70000"/>
              <a:buNone/>
            </a:pPr>
            <a:r>
              <a:rPr lang="en-US" sz="2000" i="1" strike="noStrike" spc="-1" dirty="0" smtClean="0">
                <a:solidFill>
                  <a:srgbClr val="000000"/>
                </a:solidFill>
                <a:latin typeface="Times New Roman" pitchFamily="18" charset="0"/>
                <a:cs typeface="Times New Roman" pitchFamily="18" charset="0"/>
              </a:rPr>
              <a:t>Sa ne </a:t>
            </a:r>
            <a:r>
              <a:rPr lang="en-US" sz="2000" i="1" strike="noStrike" spc="-1" dirty="0" err="1" smtClean="0">
                <a:solidFill>
                  <a:srgbClr val="000000"/>
                </a:solidFill>
                <a:latin typeface="Times New Roman" pitchFamily="18" charset="0"/>
                <a:cs typeface="Times New Roman" pitchFamily="18" charset="0"/>
              </a:rPr>
              <a:t>cunoastem</a:t>
            </a:r>
            <a:r>
              <a:rPr lang="en-US" sz="2000" i="1" strike="noStrike" spc="-1" dirty="0" smtClean="0">
                <a:solidFill>
                  <a:srgbClr val="000000"/>
                </a:solidFill>
                <a:latin typeface="Times New Roman" pitchFamily="18" charset="0"/>
                <a:cs typeface="Times New Roman" pitchFamily="18" charset="0"/>
              </a:rPr>
              <a:t>! </a:t>
            </a:r>
            <a:r>
              <a:rPr lang="en-US" sz="2000" i="1" strike="noStrike" spc="-1" dirty="0" err="1" smtClean="0">
                <a:solidFill>
                  <a:srgbClr val="000000"/>
                </a:solidFill>
                <a:latin typeface="Times New Roman" pitchFamily="18" charset="0"/>
                <a:cs typeface="Times New Roman" pitchFamily="18" charset="0"/>
              </a:rPr>
              <a:t>Jocuri</a:t>
            </a:r>
            <a:r>
              <a:rPr lang="en-US" sz="2000" i="1" strike="noStrike" spc="-1" dirty="0" smtClean="0">
                <a:solidFill>
                  <a:srgbClr val="000000"/>
                </a:solidFill>
                <a:latin typeface="Times New Roman" pitchFamily="18" charset="0"/>
                <a:cs typeface="Times New Roman" pitchFamily="18" charset="0"/>
              </a:rPr>
              <a:t> de </a:t>
            </a:r>
            <a:r>
              <a:rPr lang="en-US" sz="2000" i="1" strike="noStrike" spc="-1" dirty="0" err="1" smtClean="0">
                <a:solidFill>
                  <a:srgbClr val="000000"/>
                </a:solidFill>
                <a:latin typeface="Times New Roman" pitchFamily="18" charset="0"/>
                <a:cs typeface="Times New Roman" pitchFamily="18" charset="0"/>
              </a:rPr>
              <a:t>energizare</a:t>
            </a:r>
            <a:r>
              <a:rPr lang="en-US" sz="2000" i="1" strike="noStrike" spc="-1" dirty="0" smtClean="0">
                <a:solidFill>
                  <a:srgbClr val="000000"/>
                </a:solidFill>
                <a:latin typeface="Times New Roman" pitchFamily="18" charset="0"/>
                <a:cs typeface="Times New Roman" pitchFamily="18" charset="0"/>
              </a:rPr>
              <a:t>- </a:t>
            </a:r>
            <a:r>
              <a:rPr lang="en-US" sz="2000" i="1" strike="noStrike" spc="-1" dirty="0" err="1" smtClean="0">
                <a:solidFill>
                  <a:srgbClr val="000000"/>
                </a:solidFill>
                <a:latin typeface="Times New Roman" pitchFamily="18" charset="0"/>
                <a:cs typeface="Times New Roman" pitchFamily="18" charset="0"/>
              </a:rPr>
              <a:t>Introducere</a:t>
            </a:r>
            <a:r>
              <a:rPr lang="en-US" sz="2000" i="1" strike="noStrike" spc="-1" dirty="0" smtClean="0">
                <a:solidFill>
                  <a:srgbClr val="000000"/>
                </a:solidFill>
                <a:latin typeface="Times New Roman" pitchFamily="18" charset="0"/>
                <a:cs typeface="Times New Roman" pitchFamily="18" charset="0"/>
              </a:rPr>
              <a:t> </a:t>
            </a:r>
            <a:r>
              <a:rPr lang="en-US" sz="2000" i="1" strike="noStrike" spc="-1" dirty="0" err="1" smtClean="0">
                <a:solidFill>
                  <a:srgbClr val="000000"/>
                </a:solidFill>
                <a:latin typeface="Times New Roman" pitchFamily="18" charset="0"/>
                <a:cs typeface="Times New Roman" pitchFamily="18" charset="0"/>
              </a:rPr>
              <a:t>curs,profilul</a:t>
            </a:r>
            <a:r>
              <a:rPr lang="en-US" sz="2000" i="1" strike="noStrike" spc="-1" dirty="0" smtClean="0">
                <a:solidFill>
                  <a:srgbClr val="000000"/>
                </a:solidFill>
                <a:latin typeface="Times New Roman" pitchFamily="18" charset="0"/>
                <a:cs typeface="Times New Roman" pitchFamily="18" charset="0"/>
              </a:rPr>
              <a:t> </a:t>
            </a:r>
            <a:r>
              <a:rPr lang="en-US" sz="2000" i="1" strike="noStrike" spc="-1" dirty="0" err="1" smtClean="0">
                <a:solidFill>
                  <a:srgbClr val="000000"/>
                </a:solidFill>
                <a:latin typeface="Times New Roman" pitchFamily="18" charset="0"/>
                <a:cs typeface="Times New Roman" pitchFamily="18" charset="0"/>
              </a:rPr>
              <a:t>participantului</a:t>
            </a:r>
            <a:r>
              <a:rPr lang="en-US" sz="2000" i="1" strike="noStrike" spc="-1" dirty="0" smtClean="0">
                <a:solidFill>
                  <a:srgbClr val="000000"/>
                </a:solidFill>
                <a:latin typeface="Times New Roman" pitchFamily="18" charset="0"/>
                <a:cs typeface="Times New Roman" pitchFamily="18" charset="0"/>
              </a:rPr>
              <a:t> in context international</a:t>
            </a:r>
            <a:endParaRPr lang="ro-RO" sz="2000" i="1" strike="noStrike" spc="-1" dirty="0" smtClean="0">
              <a:solidFill>
                <a:srgbClr val="000000"/>
              </a:solidFill>
              <a:latin typeface="Times New Roman" pitchFamily="18" charset="0"/>
              <a:cs typeface="Times New Roman" pitchFamily="18" charset="0"/>
            </a:endParaRPr>
          </a:p>
          <a:p>
            <a:pPr marL="360" indent="0">
              <a:lnSpc>
                <a:spcPct val="100000"/>
              </a:lnSpc>
              <a:spcBef>
                <a:spcPts val="601"/>
              </a:spcBef>
              <a:buClr>
                <a:srgbClr val="4F81BD"/>
              </a:buClr>
              <a:buSzPct val="70000"/>
              <a:buNone/>
            </a:pPr>
            <a:r>
              <a:rPr lang="en-US" sz="2000" i="1" strike="noStrike" spc="-1" dirty="0" smtClean="0">
                <a:solidFill>
                  <a:srgbClr val="000000"/>
                </a:solidFill>
                <a:latin typeface="Times New Roman" pitchFamily="18" charset="0"/>
                <a:cs typeface="Times New Roman" pitchFamily="18" charset="0"/>
              </a:rPr>
              <a:t>- </a:t>
            </a:r>
            <a:r>
              <a:rPr lang="en-US" sz="2000" i="1" strike="noStrike" spc="-1" dirty="0" err="1" smtClean="0">
                <a:solidFill>
                  <a:srgbClr val="000000"/>
                </a:solidFill>
                <a:latin typeface="Times New Roman" pitchFamily="18" charset="0"/>
                <a:cs typeface="Times New Roman" pitchFamily="18" charset="0"/>
              </a:rPr>
              <a:t>Metoda</a:t>
            </a:r>
            <a:r>
              <a:rPr lang="en-US" sz="2000" i="1" strike="noStrike" spc="-1" dirty="0" smtClean="0">
                <a:solidFill>
                  <a:srgbClr val="000000"/>
                </a:solidFill>
                <a:latin typeface="Times New Roman" pitchFamily="18" charset="0"/>
                <a:cs typeface="Times New Roman" pitchFamily="18" charset="0"/>
              </a:rPr>
              <a:t> </a:t>
            </a:r>
            <a:r>
              <a:rPr lang="en-US" sz="2000" i="1" strike="noStrike" spc="-1" dirty="0" err="1" smtClean="0">
                <a:solidFill>
                  <a:srgbClr val="000000"/>
                </a:solidFill>
                <a:latin typeface="Times New Roman" pitchFamily="18" charset="0"/>
                <a:cs typeface="Times New Roman" pitchFamily="18" charset="0"/>
              </a:rPr>
              <a:t>caruselului</a:t>
            </a:r>
            <a:r>
              <a:rPr lang="en-US" sz="2000" i="1" strike="noStrike" spc="-1" dirty="0" smtClean="0">
                <a:solidFill>
                  <a:srgbClr val="000000"/>
                </a:solidFill>
                <a:latin typeface="Times New Roman" pitchFamily="18" charset="0"/>
                <a:cs typeface="Times New Roman" pitchFamily="18" charset="0"/>
              </a:rPr>
              <a:t>(</a:t>
            </a:r>
            <a:r>
              <a:rPr lang="en-US" sz="2000" i="1" strike="noStrike" spc="-1" dirty="0" err="1" smtClean="0">
                <a:solidFill>
                  <a:srgbClr val="000000"/>
                </a:solidFill>
                <a:latin typeface="Times New Roman" pitchFamily="18" charset="0"/>
                <a:cs typeface="Times New Roman" pitchFamily="18" charset="0"/>
              </a:rPr>
              <a:t>contributii</a:t>
            </a:r>
            <a:r>
              <a:rPr lang="en-US" sz="2000" i="1" strike="noStrike" spc="-1" dirty="0" smtClean="0">
                <a:solidFill>
                  <a:srgbClr val="000000"/>
                </a:solidFill>
                <a:latin typeface="Times New Roman" pitchFamily="18" charset="0"/>
                <a:cs typeface="Times New Roman" pitchFamily="18" charset="0"/>
              </a:rPr>
              <a:t>, </a:t>
            </a:r>
            <a:r>
              <a:rPr lang="en-US" sz="2000" i="1" strike="noStrike" spc="-1" dirty="0" err="1" smtClean="0">
                <a:solidFill>
                  <a:srgbClr val="000000"/>
                </a:solidFill>
                <a:latin typeface="Times New Roman" pitchFamily="18" charset="0"/>
                <a:cs typeface="Times New Roman" pitchFamily="18" charset="0"/>
              </a:rPr>
              <a:t>temeri</a:t>
            </a:r>
            <a:r>
              <a:rPr lang="en-US" sz="2000" i="1" strike="noStrike" spc="-1" dirty="0" smtClean="0">
                <a:solidFill>
                  <a:srgbClr val="000000"/>
                </a:solidFill>
                <a:latin typeface="Times New Roman" pitchFamily="18" charset="0"/>
                <a:cs typeface="Times New Roman" pitchFamily="18" charset="0"/>
              </a:rPr>
              <a:t>, </a:t>
            </a:r>
            <a:r>
              <a:rPr lang="en-US" sz="2000" i="1" strike="noStrike" spc="-1" dirty="0" err="1" smtClean="0">
                <a:solidFill>
                  <a:srgbClr val="000000"/>
                </a:solidFill>
                <a:latin typeface="Times New Roman" pitchFamily="18" charset="0"/>
                <a:cs typeface="Times New Roman" pitchFamily="18" charset="0"/>
              </a:rPr>
              <a:t>asteptari,reguli</a:t>
            </a:r>
            <a:r>
              <a:rPr lang="en-US" sz="2000" i="1" strike="noStrike" spc="-1" dirty="0" smtClean="0">
                <a:solidFill>
                  <a:srgbClr val="000000"/>
                </a:solidFill>
                <a:latin typeface="Times New Roman" pitchFamily="18" charset="0"/>
                <a:cs typeface="Times New Roman" pitchFamily="18" charset="0"/>
              </a:rPr>
              <a:t> de </a:t>
            </a:r>
            <a:r>
              <a:rPr lang="en-US" sz="2000" i="1" strike="noStrike" spc="-1" dirty="0" err="1" smtClean="0">
                <a:solidFill>
                  <a:srgbClr val="000000"/>
                </a:solidFill>
                <a:latin typeface="Times New Roman" pitchFamily="18" charset="0"/>
                <a:cs typeface="Times New Roman" pitchFamily="18" charset="0"/>
              </a:rPr>
              <a:t>baza</a:t>
            </a:r>
            <a:r>
              <a:rPr lang="en-US" sz="2000" i="1" strike="noStrike" spc="-1" dirty="0" smtClean="0">
                <a:solidFill>
                  <a:srgbClr val="000000"/>
                </a:solidFill>
                <a:latin typeface="Times New Roman" pitchFamily="18" charset="0"/>
                <a:cs typeface="Times New Roman" pitchFamily="18" charset="0"/>
              </a:rPr>
              <a:t>)</a:t>
            </a:r>
          </a:p>
          <a:p>
            <a:pPr marL="0" indent="0">
              <a:buNone/>
            </a:pPr>
            <a:endParaRPr lang="ro-RO" dirty="0"/>
          </a:p>
        </p:txBody>
      </p:sp>
      <p:pic>
        <p:nvPicPr>
          <p:cNvPr id="5" name="Picture 4"/>
          <p:cNvPicPr/>
          <p:nvPr/>
        </p:nvPicPr>
        <p:blipFill>
          <a:blip r:embed="rId2"/>
          <a:srcRect t="6989" r="27995" b="26205"/>
          <a:stretch/>
        </p:blipFill>
        <p:spPr>
          <a:xfrm>
            <a:off x="6830488" y="620688"/>
            <a:ext cx="2232248" cy="288032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2" y="2348880"/>
            <a:ext cx="3588626" cy="400319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4384" y="4350475"/>
            <a:ext cx="3168352" cy="19202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p:nvPr/>
        </p:nvPicPr>
        <p:blipFill>
          <a:blip r:embed="rId5"/>
          <a:stretch/>
        </p:blipFill>
        <p:spPr>
          <a:xfrm>
            <a:off x="3742184" y="5154419"/>
            <a:ext cx="1513312" cy="1395361"/>
          </a:xfrm>
          <a:prstGeom prst="ellipse">
            <a:avLst/>
          </a:prstGeom>
          <a:ln>
            <a:noFill/>
          </a:ln>
          <a:effectLst>
            <a:softEdge rad="112500"/>
          </a:effec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7056" y="2357420"/>
            <a:ext cx="2366576" cy="2568811"/>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72127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448" y="173736"/>
            <a:ext cx="8881048" cy="1815104"/>
          </a:xfrm>
        </p:spPr>
        <p:txBody>
          <a:bodyPr>
            <a:normAutofit/>
          </a:bodyPr>
          <a:lstStyle/>
          <a:p>
            <a:pPr marL="0" indent="0">
              <a:buNone/>
            </a:pPr>
            <a:r>
              <a:rPr lang="ro-RO" sz="2000" b="1" i="1" dirty="0" smtClean="0">
                <a:latin typeface="Times New Roman" pitchFamily="18" charset="0"/>
                <a:cs typeface="Times New Roman" pitchFamily="18" charset="0"/>
              </a:rPr>
              <a:t>A doua zi de curs:</a:t>
            </a:r>
          </a:p>
          <a:p>
            <a:pPr marL="0" indent="0">
              <a:buNone/>
            </a:pPr>
            <a:r>
              <a:rPr lang="ro-RO" sz="2000" dirty="0" smtClean="0">
                <a:latin typeface="Times New Roman" pitchFamily="18" charset="0"/>
                <a:cs typeface="Times New Roman" pitchFamily="18" charset="0"/>
              </a:rPr>
              <a:t>Abilități soft vs inteligență emoțională (EQ). De ce este importantă inteligența emoțională în soft skills? Care sunt abilitățile soft care se încadrează în EQ? Importanța EQ la locul de muncă. Pranz intercultural. Prezentarea țării/ Prezentarea instituției.</a:t>
            </a:r>
          </a:p>
        </p:txBody>
      </p:sp>
      <p:pic>
        <p:nvPicPr>
          <p:cNvPr id="4" name="Picture 3" descr="How managers develop emotional intelligence: New stud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4218" y="1988840"/>
            <a:ext cx="1836045" cy="137536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3386" y="4005064"/>
            <a:ext cx="2009991" cy="263213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5976" y="1772816"/>
            <a:ext cx="2322018" cy="242436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51520" y="1899519"/>
            <a:ext cx="3744416" cy="1754326"/>
          </a:xfrm>
          <a:prstGeom prst="rect">
            <a:avLst/>
          </a:prstGeom>
          <a:noFill/>
        </p:spPr>
        <p:txBody>
          <a:bodyPr wrap="square" rtlCol="0">
            <a:spAutoFit/>
          </a:bodyPr>
          <a:lstStyle/>
          <a:p>
            <a:r>
              <a:rPr lang="ro-RO" dirty="0" smtClean="0"/>
              <a:t>Am discutat despre</a:t>
            </a:r>
            <a:r>
              <a:rPr lang="vi-VN" dirty="0" smtClean="0"/>
              <a:t> </a:t>
            </a:r>
            <a:r>
              <a:rPr lang="vi-VN" dirty="0"/>
              <a:t>cum să gestionăm emoţiile într-o manieră utilă, constructivă, astfel încât să ştim cum să ieşim rapid din blocaje, pentru a ne putea bucura de micile plăceri cotidiene.</a:t>
            </a:r>
            <a:endParaRPr lang="ro-RO" dirty="0"/>
          </a:p>
        </p:txBody>
      </p:sp>
      <p:sp>
        <p:nvSpPr>
          <p:cNvPr id="8" name="TextBox 7"/>
          <p:cNvSpPr txBox="1"/>
          <p:nvPr/>
        </p:nvSpPr>
        <p:spPr>
          <a:xfrm>
            <a:off x="827584" y="4421095"/>
            <a:ext cx="2870024" cy="2031325"/>
          </a:xfrm>
          <a:prstGeom prst="rect">
            <a:avLst/>
          </a:prstGeom>
          <a:noFill/>
        </p:spPr>
        <p:txBody>
          <a:bodyPr wrap="square" rtlCol="0">
            <a:spAutoFit/>
          </a:bodyPr>
          <a:lstStyle/>
          <a:p>
            <a:r>
              <a:rPr lang="ro-RO" dirty="0" smtClean="0"/>
              <a:t>Am discutat despre</a:t>
            </a:r>
            <a:r>
              <a:rPr lang="it-IT" dirty="0" smtClean="0"/>
              <a:t> </a:t>
            </a:r>
            <a:r>
              <a:rPr lang="it-IT" dirty="0"/>
              <a:t>cum functioneaza motivatia intrinseca, </a:t>
            </a:r>
            <a:r>
              <a:rPr lang="ro-RO" dirty="0" smtClean="0"/>
              <a:t>am descoperit</a:t>
            </a:r>
            <a:r>
              <a:rPr lang="it-IT" dirty="0" smtClean="0"/>
              <a:t> </a:t>
            </a:r>
            <a:r>
              <a:rPr lang="it-IT" dirty="0"/>
              <a:t>lucruri noi despre propria persoana si </a:t>
            </a:r>
            <a:r>
              <a:rPr lang="ro-RO" dirty="0" smtClean="0"/>
              <a:t>am </a:t>
            </a:r>
            <a:r>
              <a:rPr lang="it-IT" dirty="0" smtClean="0"/>
              <a:t>rama</a:t>
            </a:r>
            <a:r>
              <a:rPr lang="ro-RO" dirty="0" smtClean="0"/>
              <a:t>s</a:t>
            </a:r>
            <a:r>
              <a:rPr lang="it-IT" dirty="0" smtClean="0"/>
              <a:t> </a:t>
            </a:r>
            <a:r>
              <a:rPr lang="it-IT" dirty="0"/>
              <a:t>cu un nivel crescut de motivatie si energie pozitiva.</a:t>
            </a:r>
            <a:endParaRPr lang="ro-RO" dirty="0"/>
          </a:p>
        </p:txBody>
      </p:sp>
      <p:pic>
        <p:nvPicPr>
          <p:cNvPr id="11" name="Picture 6" descr="Change Your Mindset, Change Your Result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39952" y="4581128"/>
            <a:ext cx="2050358" cy="2156023"/>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49525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635670"/>
          </a:xfrm>
        </p:spPr>
        <p:txBody>
          <a:bodyPr>
            <a:normAutofit fontScale="90000"/>
          </a:bodyPr>
          <a:lstStyle/>
          <a:p>
            <a:r>
              <a:rPr lang="ro-RO" i="1" dirty="0" smtClean="0"/>
              <a:t>Prezentarea sistemului de învățământ-Spania</a:t>
            </a:r>
            <a:endParaRPr lang="ro-RO" i="1" dirty="0"/>
          </a:p>
        </p:txBody>
      </p:sp>
      <p:sp>
        <p:nvSpPr>
          <p:cNvPr id="4" name="Text Placeholder 3"/>
          <p:cNvSpPr>
            <a:spLocks noGrp="1"/>
          </p:cNvSpPr>
          <p:nvPr>
            <p:ph type="body" sz="half" idx="2"/>
          </p:nvPr>
        </p:nvSpPr>
        <p:spPr>
          <a:xfrm>
            <a:off x="323528" y="980728"/>
            <a:ext cx="4159320" cy="4824536"/>
          </a:xfrm>
        </p:spPr>
        <p:txBody>
          <a:bodyPr>
            <a:noAutofit/>
          </a:bodyPr>
          <a:lstStyle/>
          <a:p>
            <a:r>
              <a:rPr lang="vi-VN" sz="1800" dirty="0">
                <a:latin typeface="Times New Roman" pitchFamily="18" charset="0"/>
                <a:cs typeface="Times New Roman" pitchFamily="18" charset="0"/>
              </a:rPr>
              <a:t>Sistemul de învățământ din Spania este împărțit în patru niveluri:</a:t>
            </a:r>
          </a:p>
          <a:p>
            <a:r>
              <a:rPr lang="vi-VN" sz="1800" dirty="0">
                <a:latin typeface="Times New Roman" pitchFamily="18" charset="0"/>
                <a:cs typeface="Times New Roman" pitchFamily="18" charset="0"/>
              </a:rPr>
              <a:t>preșcolar - de la 2 la 6 ani;</a:t>
            </a:r>
          </a:p>
          <a:p>
            <a:r>
              <a:rPr lang="vi-VN" sz="1800" dirty="0">
                <a:latin typeface="Times New Roman" pitchFamily="18" charset="0"/>
                <a:cs typeface="Times New Roman" pitchFamily="18" charset="0"/>
              </a:rPr>
              <a:t>primar, sau de bază, - de la 6 la 16 ani;</a:t>
            </a:r>
          </a:p>
          <a:p>
            <a:r>
              <a:rPr lang="vi-VN" sz="1800" dirty="0" smtClean="0">
                <a:latin typeface="Times New Roman" pitchFamily="18" charset="0"/>
                <a:cs typeface="Times New Roman" pitchFamily="18" charset="0"/>
              </a:rPr>
              <a:t>Liceu</a:t>
            </a:r>
            <a:r>
              <a:rPr lang="ro-RO" sz="1800" dirty="0" smtClean="0">
                <a:latin typeface="Times New Roman" pitchFamily="18" charset="0"/>
                <a:cs typeface="Times New Roman" pitchFamily="18" charset="0"/>
              </a:rPr>
              <a:t>-</a:t>
            </a:r>
            <a:r>
              <a:rPr lang="vi-VN" sz="1800" dirty="0" smtClean="0">
                <a:latin typeface="Times New Roman" pitchFamily="18" charset="0"/>
                <a:cs typeface="Times New Roman" pitchFamily="18" charset="0"/>
              </a:rPr>
              <a:t> </a:t>
            </a:r>
            <a:r>
              <a:rPr lang="vi-VN" sz="1800" dirty="0">
                <a:latin typeface="Times New Roman" pitchFamily="18" charset="0"/>
                <a:cs typeface="Times New Roman" pitchFamily="18" charset="0"/>
              </a:rPr>
              <a:t>în care elevii învață de la 16 la 18 ani;</a:t>
            </a:r>
          </a:p>
          <a:p>
            <a:r>
              <a:rPr lang="vi-VN" sz="1800" dirty="0">
                <a:latin typeface="Times New Roman" pitchFamily="18" charset="0"/>
                <a:cs typeface="Times New Roman" pitchFamily="18" charset="0"/>
              </a:rPr>
              <a:t>superior.</a:t>
            </a:r>
          </a:p>
          <a:p>
            <a:r>
              <a:rPr lang="vi-VN" sz="1800" dirty="0">
                <a:latin typeface="Times New Roman" pitchFamily="18" charset="0"/>
                <a:cs typeface="Times New Roman" pitchFamily="18" charset="0"/>
              </a:rPr>
              <a:t>În 2007, a fost aprobat un proiect de lege, conform căruia educația copiilor de la șase la șaisprezece ani a devenit obligatorie.</a:t>
            </a:r>
          </a:p>
          <a:p>
            <a:r>
              <a:rPr lang="vi-VN" sz="1800" dirty="0">
                <a:latin typeface="Times New Roman" pitchFamily="18" charset="0"/>
                <a:cs typeface="Times New Roman" pitchFamily="18" charset="0"/>
              </a:rPr>
              <a:t>Grădinițele și școlile finanțate de guvern sunt gratuite. Sistemul de educație de bază din Spania, pe lângă organizațiile publice și private, include și instituții de învățământ religios care sunt susținute financiar de Biserica Catolică.</a:t>
            </a: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77647" y="188640"/>
            <a:ext cx="3467100" cy="27263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3573016"/>
            <a:ext cx="4054475" cy="279717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42465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2540" y="188640"/>
            <a:ext cx="3605924" cy="25420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9399"/>
          <a:stretch/>
        </p:blipFill>
        <p:spPr bwMode="auto">
          <a:xfrm>
            <a:off x="4572000" y="2996952"/>
            <a:ext cx="4058690" cy="335701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404664"/>
            <a:ext cx="3384376" cy="354790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408" y="4437112"/>
            <a:ext cx="3009509" cy="21381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96809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3008313" cy="598388"/>
          </a:xfrm>
        </p:spPr>
        <p:txBody>
          <a:bodyPr/>
          <a:lstStyle/>
          <a:p>
            <a:r>
              <a:rPr lang="ro-RO" dirty="0" smtClean="0"/>
              <a:t>A treia zi de curs:</a:t>
            </a:r>
            <a:endParaRPr lang="ro-RO" dirty="0"/>
          </a:p>
        </p:txBody>
      </p:sp>
      <p:sp>
        <p:nvSpPr>
          <p:cNvPr id="4" name="Text Placeholder 3"/>
          <p:cNvSpPr>
            <a:spLocks noGrp="1"/>
          </p:cNvSpPr>
          <p:nvPr>
            <p:ph type="body" sz="half" idx="2"/>
          </p:nvPr>
        </p:nvSpPr>
        <p:spPr>
          <a:xfrm>
            <a:off x="251520" y="908720"/>
            <a:ext cx="3008313" cy="4691063"/>
          </a:xfrm>
        </p:spPr>
        <p:txBody>
          <a:bodyPr>
            <a:normAutofit/>
          </a:bodyPr>
          <a:lstStyle/>
          <a:p>
            <a:r>
              <a:rPr lang="ro-RO" sz="2000" dirty="0" smtClean="0">
                <a:latin typeface="Times New Roman" pitchFamily="18" charset="0"/>
                <a:cs typeface="Times New Roman" pitchFamily="18" charset="0"/>
              </a:rPr>
              <a:t>Valori personale; </a:t>
            </a:r>
          </a:p>
          <a:p>
            <a:r>
              <a:rPr lang="ro-RO" sz="2000" dirty="0" smtClean="0">
                <a:latin typeface="Times New Roman" pitchFamily="18" charset="0"/>
                <a:cs typeface="Times New Roman" pitchFamily="18" charset="0"/>
              </a:rPr>
              <a:t>5 ,,De ce ,,tehnica; </a:t>
            </a:r>
          </a:p>
          <a:p>
            <a:r>
              <a:rPr lang="ro-RO" sz="2000" dirty="0" smtClean="0">
                <a:latin typeface="Times New Roman" pitchFamily="18" charset="0"/>
                <a:cs typeface="Times New Roman" pitchFamily="18" charset="0"/>
              </a:rPr>
              <a:t>Teoria valorilor umane de bază a lui Shalom H. Schwartz; </a:t>
            </a:r>
          </a:p>
          <a:p>
            <a:r>
              <a:rPr lang="ro-RO" sz="2000" dirty="0" smtClean="0">
                <a:latin typeface="Times New Roman" pitchFamily="18" charset="0"/>
                <a:cs typeface="Times New Roman" pitchFamily="18" charset="0"/>
              </a:rPr>
              <a:t>Automotivare pentru realizare; </a:t>
            </a:r>
          </a:p>
          <a:p>
            <a:r>
              <a:rPr lang="ro-RO" sz="2000" dirty="0" smtClean="0">
                <a:latin typeface="Times New Roman" pitchFamily="18" charset="0"/>
                <a:cs typeface="Times New Roman" pitchFamily="18" charset="0"/>
              </a:rPr>
              <a:t>Conștientizarea de sine și stima de sine; </a:t>
            </a:r>
          </a:p>
          <a:p>
            <a:r>
              <a:rPr lang="ro-RO" sz="2000" dirty="0" smtClean="0">
                <a:latin typeface="Times New Roman" pitchFamily="18" charset="0"/>
                <a:cs typeface="Times New Roman" pitchFamily="18" charset="0"/>
              </a:rPr>
              <a:t>Puterea emoțiilor; Conștientizarea emoțională de sine.</a:t>
            </a:r>
            <a:endParaRPr lang="ro-RO" sz="2000" dirty="0">
              <a:latin typeface="Times New Roman" pitchFamily="18" charset="0"/>
              <a:cs typeface="Times New Roman" pitchFamily="18" charset="0"/>
            </a:endParaRPr>
          </a:p>
        </p:txBody>
      </p:sp>
      <p:pic>
        <p:nvPicPr>
          <p:cNvPr id="6" name="Picture 2" descr="5-Why introduction and crea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6995" y="219735"/>
            <a:ext cx="3277656" cy="29212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3717032"/>
            <a:ext cx="4191683" cy="2777899"/>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4869160"/>
            <a:ext cx="2552700" cy="154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descr="See the source 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43808" y="0"/>
            <a:ext cx="2713147" cy="27131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9499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17;p27"/>
          <p:cNvSpPr txBox="1">
            <a:spLocks noChangeArrowheads="1"/>
          </p:cNvSpPr>
          <p:nvPr/>
        </p:nvSpPr>
        <p:spPr bwMode="auto">
          <a:xfrm>
            <a:off x="107504" y="260648"/>
            <a:ext cx="3571875" cy="630237"/>
          </a:xfrm>
          <a:prstGeom prst="rect">
            <a:avLst/>
          </a:prstGeom>
          <a:solidFill>
            <a:srgbClr val="FFE599"/>
          </a:solidFill>
          <a:ln w="9525">
            <a:solidFill>
              <a:srgbClr val="FF00FF"/>
            </a:solidFill>
            <a:round/>
            <a:headEnd type="none" w="sm" len="sm"/>
            <a:tailEnd type="none" w="sm" len="sm"/>
          </a:ln>
        </p:spPr>
        <p:txBody>
          <a:bodyPr lIns="91425" tIns="91425" rIns="91425" bIns="91425"/>
          <a:lstStyle>
            <a:defPPr>
              <a:defRPr lang="en-US"/>
            </a:defPPr>
            <a:lvl1pPr algn="l" rtl="0" eaLnBrk="0" fontAlgn="base" hangingPunct="0">
              <a:spcBef>
                <a:spcPct val="0"/>
              </a:spcBef>
              <a:spcAft>
                <a:spcPct val="0"/>
              </a:spcAft>
              <a:defRPr sz="1400" kern="1200">
                <a:solidFill>
                  <a:srgbClr val="000000"/>
                </a:solidFill>
                <a:latin typeface="Arial" charset="0"/>
                <a:ea typeface="+mn-ea"/>
                <a:cs typeface="Arial" charset="0"/>
                <a:sym typeface="Arial" charset="0"/>
              </a:defRPr>
            </a:lvl1pPr>
            <a:lvl2pPr marL="457200" algn="l" rtl="0" eaLnBrk="0" fontAlgn="base" hangingPunct="0">
              <a:spcBef>
                <a:spcPct val="0"/>
              </a:spcBef>
              <a:spcAft>
                <a:spcPct val="0"/>
              </a:spcAft>
              <a:defRPr sz="1400" kern="1200">
                <a:solidFill>
                  <a:srgbClr val="000000"/>
                </a:solidFill>
                <a:latin typeface="Arial" charset="0"/>
                <a:ea typeface="+mn-ea"/>
                <a:cs typeface="Arial" charset="0"/>
                <a:sym typeface="Arial" charset="0"/>
              </a:defRPr>
            </a:lvl2pPr>
            <a:lvl3pPr marL="914400" algn="l" rtl="0" eaLnBrk="0" fontAlgn="base" hangingPunct="0">
              <a:spcBef>
                <a:spcPct val="0"/>
              </a:spcBef>
              <a:spcAft>
                <a:spcPct val="0"/>
              </a:spcAft>
              <a:defRPr sz="1400" kern="1200">
                <a:solidFill>
                  <a:srgbClr val="000000"/>
                </a:solidFill>
                <a:latin typeface="Arial" charset="0"/>
                <a:ea typeface="+mn-ea"/>
                <a:cs typeface="Arial" charset="0"/>
                <a:sym typeface="Arial" charset="0"/>
              </a:defRPr>
            </a:lvl3pPr>
            <a:lvl4pPr marL="1371600" algn="l" rtl="0" eaLnBrk="0" fontAlgn="base" hangingPunct="0">
              <a:spcBef>
                <a:spcPct val="0"/>
              </a:spcBef>
              <a:spcAft>
                <a:spcPct val="0"/>
              </a:spcAft>
              <a:defRPr sz="1400" kern="1200">
                <a:solidFill>
                  <a:srgbClr val="000000"/>
                </a:solidFill>
                <a:latin typeface="Arial" charset="0"/>
                <a:ea typeface="+mn-ea"/>
                <a:cs typeface="Arial" charset="0"/>
                <a:sym typeface="Arial" charset="0"/>
              </a:defRPr>
            </a:lvl4pPr>
            <a:lvl5pPr marL="1828800" algn="l" rtl="0" eaLnBrk="0" fontAlgn="base" hangingPunct="0">
              <a:spcBef>
                <a:spcPct val="0"/>
              </a:spcBef>
              <a:spcAft>
                <a:spcPct val="0"/>
              </a:spcAft>
              <a:defRPr sz="1400" kern="1200">
                <a:solidFill>
                  <a:srgbClr val="000000"/>
                </a:solidFill>
                <a:latin typeface="Arial" charset="0"/>
                <a:ea typeface="+mn-ea"/>
                <a:cs typeface="Arial" charset="0"/>
                <a:sym typeface="Arial" charset="0"/>
              </a:defRPr>
            </a:lvl5pPr>
            <a:lvl6pPr marL="2286000" algn="l" defTabSz="914400" rtl="0" eaLnBrk="1" latinLnBrk="0" hangingPunct="1">
              <a:defRPr sz="1400" kern="1200">
                <a:solidFill>
                  <a:srgbClr val="000000"/>
                </a:solidFill>
                <a:latin typeface="Arial" charset="0"/>
                <a:ea typeface="+mn-ea"/>
                <a:cs typeface="Arial" charset="0"/>
                <a:sym typeface="Arial" charset="0"/>
              </a:defRPr>
            </a:lvl6pPr>
            <a:lvl7pPr marL="2743200" algn="l" defTabSz="914400" rtl="0" eaLnBrk="1" latinLnBrk="0" hangingPunct="1">
              <a:defRPr sz="1400" kern="1200">
                <a:solidFill>
                  <a:srgbClr val="000000"/>
                </a:solidFill>
                <a:latin typeface="Arial" charset="0"/>
                <a:ea typeface="+mn-ea"/>
                <a:cs typeface="Arial" charset="0"/>
                <a:sym typeface="Arial" charset="0"/>
              </a:defRPr>
            </a:lvl7pPr>
            <a:lvl8pPr marL="3200400" algn="l" defTabSz="914400" rtl="0" eaLnBrk="1" latinLnBrk="0" hangingPunct="1">
              <a:defRPr sz="1400" kern="1200">
                <a:solidFill>
                  <a:srgbClr val="000000"/>
                </a:solidFill>
                <a:latin typeface="Arial" charset="0"/>
                <a:ea typeface="+mn-ea"/>
                <a:cs typeface="Arial" charset="0"/>
                <a:sym typeface="Arial" charset="0"/>
              </a:defRPr>
            </a:lvl8pPr>
            <a:lvl9pPr marL="3657600" algn="l" defTabSz="914400" rtl="0" eaLnBrk="1" latinLnBrk="0" hangingPunct="1">
              <a:defRPr sz="1400" kern="1200">
                <a:solidFill>
                  <a:srgbClr val="000000"/>
                </a:solidFill>
                <a:latin typeface="Arial" charset="0"/>
                <a:ea typeface="+mn-ea"/>
                <a:cs typeface="Arial" charset="0"/>
                <a:sym typeface="Arial" charset="0"/>
              </a:defRPr>
            </a:lvl9pPr>
          </a:lstStyle>
          <a:p>
            <a:pPr eaLnBrk="1" hangingPunct="1">
              <a:buClr>
                <a:srgbClr val="000000"/>
              </a:buClr>
              <a:buFont typeface="Arial" charset="0"/>
              <a:buNone/>
            </a:pPr>
            <a:r>
              <a:rPr lang="en-US" sz="2500" b="1"/>
              <a:t>PIRAMIDA NEVOILOR</a:t>
            </a:r>
          </a:p>
        </p:txBody>
      </p:sp>
      <p:pic>
        <p:nvPicPr>
          <p:cNvPr id="6" name="Picture 5" descr="Piramida lui Maslow – Stelian Muscal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92" y="2204864"/>
            <a:ext cx="7808868"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7434" y="404664"/>
            <a:ext cx="4066933"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03271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3008313" cy="1008112"/>
          </a:xfrm>
        </p:spPr>
        <p:txBody>
          <a:bodyPr>
            <a:normAutofit/>
          </a:bodyPr>
          <a:lstStyle/>
          <a:p>
            <a:r>
              <a:rPr lang="ro-RO" dirty="0" smtClean="0"/>
              <a:t>A patra zi</a:t>
            </a:r>
            <a:br>
              <a:rPr lang="ro-RO" dirty="0" smtClean="0"/>
            </a:br>
            <a:r>
              <a:rPr lang="ro-RO" dirty="0" smtClean="0"/>
              <a:t/>
            </a:r>
            <a:br>
              <a:rPr lang="ro-RO" dirty="0" smtClean="0"/>
            </a:br>
            <a:r>
              <a:rPr lang="ro-RO" dirty="0" smtClean="0"/>
              <a:t>Am vorbit despre:</a:t>
            </a:r>
            <a:endParaRPr lang="ro-RO" dirty="0"/>
          </a:p>
        </p:txBody>
      </p:sp>
      <p:sp>
        <p:nvSpPr>
          <p:cNvPr id="4" name="Text Placeholder 3"/>
          <p:cNvSpPr>
            <a:spLocks noGrp="1"/>
          </p:cNvSpPr>
          <p:nvPr>
            <p:ph type="body" sz="half" idx="2"/>
          </p:nvPr>
        </p:nvSpPr>
        <p:spPr/>
        <p:txBody>
          <a:bodyPr>
            <a:normAutofit/>
          </a:bodyPr>
          <a:lstStyle/>
          <a:p>
            <a:r>
              <a:rPr lang="ro-RO" sz="2000" dirty="0" smtClean="0">
                <a:latin typeface="Times New Roman" pitchFamily="18" charset="0"/>
                <a:cs typeface="Times New Roman" pitchFamily="18" charset="0"/>
              </a:rPr>
              <a:t>Managementul stresului în școală; </a:t>
            </a:r>
          </a:p>
          <a:p>
            <a:r>
              <a:rPr lang="ro-RO" sz="2000" dirty="0" smtClean="0">
                <a:latin typeface="Times New Roman" pitchFamily="18" charset="0"/>
                <a:cs typeface="Times New Roman" pitchFamily="18" charset="0"/>
              </a:rPr>
              <a:t>Strategii de prevenire și de a face față stresului; </a:t>
            </a:r>
          </a:p>
          <a:p>
            <a:r>
              <a:rPr lang="ro-RO" sz="2000" dirty="0" smtClean="0">
                <a:latin typeface="Times New Roman" pitchFamily="18" charset="0"/>
                <a:cs typeface="Times New Roman" pitchFamily="18" charset="0"/>
              </a:rPr>
              <a:t>''To Do List'' - 5 moduri mai inteligente de a te organiza pentru a reduce stresul; </a:t>
            </a:r>
          </a:p>
          <a:p>
            <a:r>
              <a:rPr lang="ro-RO" sz="2000" dirty="0" smtClean="0">
                <a:latin typeface="Times New Roman" pitchFamily="18" charset="0"/>
                <a:cs typeface="Times New Roman" pitchFamily="18" charset="0"/>
              </a:rPr>
              <a:t>Cum să sprijiniți elevii să gestioneze situațiile stresante.</a:t>
            </a:r>
            <a:endParaRPr lang="ro-RO" sz="2000" dirty="0">
              <a:latin typeface="Times New Roman" pitchFamily="18" charset="0"/>
              <a:cs typeface="Times New Roman" pitchFamily="18" charset="0"/>
            </a:endParaRP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4749105"/>
            <a:ext cx="2751137" cy="160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4005064"/>
            <a:ext cx="4084202" cy="266429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6" name="Picture 6" descr="Cursuri de formare Erasmus plus KA1 pentru profesori 2021-202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7818" y="908720"/>
            <a:ext cx="3806358" cy="213848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a:ext uri="{909E8E84-426E-40DD-AFC4-6F175D3DCCD1}">
              <a14:hiddenFill xmlns:a14="http://schemas.microsoft.com/office/drawing/2010/main">
                <a:solidFill>
                  <a:srgbClr val="FFFFFF"/>
                </a:solidFill>
              </a14:hiddenFill>
            </a:ext>
          </a:extLst>
        </p:spPr>
      </p:pic>
      <p:pic>
        <p:nvPicPr>
          <p:cNvPr id="1024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9912" y="2645494"/>
            <a:ext cx="1944216" cy="226063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8" name="Picture 8"/>
          <p:cNvPicPr>
            <a:picLocks noGrp="1" noChangeAspect="1" noChangeArrowheads="1"/>
          </p:cNvPicPr>
          <p:nvPr>
            <p:ph idx="1"/>
          </p:nvPr>
        </p:nvPicPr>
        <p:blipFill>
          <a:blip r:embed="rId6" cstate="print">
            <a:extLst>
              <a:ext uri="{28A0092B-C50C-407E-A947-70E740481C1C}">
                <a14:useLocalDpi xmlns:a14="http://schemas.microsoft.com/office/drawing/2010/main" val="0"/>
              </a:ext>
            </a:extLst>
          </a:blip>
          <a:srcRect/>
          <a:stretch>
            <a:fillRect/>
          </a:stretch>
        </p:blipFill>
        <p:spPr bwMode="auto">
          <a:xfrm>
            <a:off x="3059831" y="116630"/>
            <a:ext cx="3481059" cy="2232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8500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A cincea zi</a:t>
            </a:r>
            <a:br>
              <a:rPr lang="ro-RO" dirty="0" smtClean="0"/>
            </a:br>
            <a:r>
              <a:rPr lang="ro-RO" dirty="0" smtClean="0"/>
              <a:t>Am discutat despre:</a:t>
            </a:r>
            <a:endParaRPr lang="ro-RO" dirty="0"/>
          </a:p>
        </p:txBody>
      </p:sp>
      <p:sp>
        <p:nvSpPr>
          <p:cNvPr id="4" name="Text Placeholder 3"/>
          <p:cNvSpPr>
            <a:spLocks noGrp="1"/>
          </p:cNvSpPr>
          <p:nvPr>
            <p:ph type="body" sz="half" idx="2"/>
          </p:nvPr>
        </p:nvSpPr>
        <p:spPr>
          <a:xfrm>
            <a:off x="0" y="1484784"/>
            <a:ext cx="3008313" cy="4691063"/>
          </a:xfrm>
        </p:spPr>
        <p:txBody>
          <a:bodyPr/>
          <a:lstStyle/>
          <a:p>
            <a:r>
              <a:rPr lang="ro-RO" dirty="0" smtClean="0"/>
              <a:t>Ce este creativitatea? </a:t>
            </a:r>
          </a:p>
          <a:p>
            <a:r>
              <a:rPr lang="ro-RO" dirty="0" smtClean="0"/>
              <a:t>Principii cheie și beneficii ale creativității în dezvoltarea abilităților soft. </a:t>
            </a:r>
          </a:p>
          <a:p>
            <a:r>
              <a:rPr lang="ro-RO" dirty="0" smtClean="0"/>
              <a:t>Modalități de a vă stimula creativitatea. </a:t>
            </a:r>
          </a:p>
          <a:p>
            <a:r>
              <a:rPr lang="ro-RO" dirty="0" smtClean="0"/>
              <a:t>Exercițiu: Metoda Starbursting pentru a stimula creativitatea. </a:t>
            </a:r>
          </a:p>
          <a:p>
            <a:r>
              <a:rPr lang="ro-RO" dirty="0" smtClean="0"/>
              <a:t>Creativitate și rezistență; Gândire constructivă. </a:t>
            </a:r>
          </a:p>
          <a:p>
            <a:r>
              <a:rPr lang="ro-RO" dirty="0" smtClean="0"/>
              <a:t>Planificarea activitatilor de diseminare si valorificare. </a:t>
            </a:r>
          </a:p>
          <a:p>
            <a:r>
              <a:rPr lang="ro-RO" dirty="0" smtClean="0"/>
              <a:t>Plan calitativ de diseminare. Diferențele dintre promovare și diseminare.</a:t>
            </a:r>
          </a:p>
          <a:p>
            <a:r>
              <a:rPr lang="ro-RO" dirty="0" smtClean="0"/>
              <a:t> Spațiu pentru discuții privind viitoarea cooperare și planificarea activităților ulterioare</a:t>
            </a:r>
            <a:endParaRPr lang="ro-RO" dirty="0"/>
          </a:p>
        </p:txBody>
      </p:sp>
      <p:pic>
        <p:nvPicPr>
          <p:cNvPr id="5" name="Picture 5" descr="Positive Psychology Initiatives | Authentic Happines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64088" y="188641"/>
            <a:ext cx="3384376" cy="1460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2" descr="blob:https://web.whatsapp.com/de417431-5f54-4907-ad5c-c061f7d89a6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pic>
        <p:nvPicPr>
          <p:cNvPr id="1126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3808" y="1314210"/>
            <a:ext cx="2808312" cy="2488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2060848"/>
            <a:ext cx="3260635" cy="4248472"/>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44928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37224"/>
            <a:ext cx="2736304" cy="340392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16632"/>
            <a:ext cx="3939083" cy="303616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7255" y="3933056"/>
            <a:ext cx="3535070" cy="25020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3789040"/>
            <a:ext cx="4808739" cy="280831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76077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TotalTime>
  <Words>493</Words>
  <Application>Microsoft Office PowerPoint</Application>
  <PresentationFormat>On-screen Show (4:3)</PresentationFormat>
  <Paragraphs>50</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COMMUNITY OR MOBILITY PROGRAMME INVOLVED of Erasmus+ KA1 ACCREDITATION national reference number 2022-1-RO01-KA121-SCH 000063366 ,, Training pentru bunăstare și reziliență pentru profesori”  Curs ,,Wellbeing and resilience training for teachers” Perioada 25- 29 noiembrie 2022, Madrid Spania </vt:lpstr>
      <vt:lpstr>SPANIA, MADRID</vt:lpstr>
      <vt:lpstr>    Spania este situată în Sud-Estul Europei, în Peninsula Iberică, înconjurată de Oceanul Atlantic, Golful Vizcaya, Munţii Pirinei şi Marea Mediterană.            </vt:lpstr>
      <vt:lpstr>PowerPoint Presentation</vt:lpstr>
      <vt:lpstr>PowerPoint Presentation</vt:lpstr>
      <vt:lpstr>Prezentarea sistemului de învățământ-Spania</vt:lpstr>
      <vt:lpstr>PowerPoint Presentation</vt:lpstr>
      <vt:lpstr>A treia zi de curs:</vt:lpstr>
      <vt:lpstr>PowerPoint Presentation</vt:lpstr>
      <vt:lpstr>A patra zi  Am vorbit despre:</vt:lpstr>
      <vt:lpstr>A cincea zi Am discutat despre: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OR MOBILITY PROGRAMME INVOLVED of Erasmus+ KA1 ACCREDITATION national reference number 2022-1-RO01-KA121-SCH 000063366</dc:title>
  <dc:creator>ll</dc:creator>
  <cp:lastModifiedBy>ll</cp:lastModifiedBy>
  <cp:revision>20</cp:revision>
  <dcterms:created xsi:type="dcterms:W3CDTF">2022-12-12T17:57:31Z</dcterms:created>
  <dcterms:modified xsi:type="dcterms:W3CDTF">2022-12-12T21:42:33Z</dcterms:modified>
</cp:coreProperties>
</file>